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91" r:id="rId2"/>
    <p:sldId id="257" r:id="rId3"/>
    <p:sldId id="303" r:id="rId4"/>
    <p:sldId id="259" r:id="rId5"/>
    <p:sldId id="260" r:id="rId6"/>
    <p:sldId id="261" r:id="rId7"/>
    <p:sldId id="297" r:id="rId8"/>
    <p:sldId id="262" r:id="rId9"/>
    <p:sldId id="263" r:id="rId10"/>
    <p:sldId id="264" r:id="rId11"/>
    <p:sldId id="304" r:id="rId12"/>
    <p:sldId id="266" r:id="rId13"/>
    <p:sldId id="298" r:id="rId14"/>
    <p:sldId id="299" r:id="rId15"/>
    <p:sldId id="305" r:id="rId16"/>
    <p:sldId id="270" r:id="rId17"/>
    <p:sldId id="271" r:id="rId18"/>
    <p:sldId id="272" r:id="rId19"/>
    <p:sldId id="273" r:id="rId20"/>
    <p:sldId id="274" r:id="rId21"/>
    <p:sldId id="275" r:id="rId22"/>
    <p:sldId id="306" r:id="rId23"/>
    <p:sldId id="307" r:id="rId24"/>
    <p:sldId id="308" r:id="rId25"/>
    <p:sldId id="309" r:id="rId26"/>
    <p:sldId id="310" r:id="rId27"/>
    <p:sldId id="290" r:id="rId28"/>
    <p:sldId id="296" r:id="rId29"/>
    <p:sldId id="302" r:id="rId30"/>
    <p:sldId id="287" r:id="rId31"/>
    <p:sldId id="300" r:id="rId32"/>
    <p:sldId id="281" r:id="rId33"/>
    <p:sldId id="292" r:id="rId34"/>
    <p:sldId id="285" r:id="rId35"/>
  </p:sldIdLst>
  <p:sldSz cx="18003838" cy="10260013"/>
  <p:notesSz cx="6858000" cy="9144000"/>
  <p:defaultTextStyle>
    <a:defPPr>
      <a:defRPr lang="zh-CN"/>
    </a:defPPr>
    <a:lvl1pPr marL="0" algn="l" defTabSz="771479" rtl="0" eaLnBrk="1" latinLnBrk="0" hangingPunct="1">
      <a:defRPr sz="3000" kern="1200">
        <a:solidFill>
          <a:schemeClr val="tx1"/>
        </a:solidFill>
        <a:latin typeface="+mn-lt"/>
        <a:ea typeface="+mn-ea"/>
        <a:cs typeface="+mn-cs"/>
      </a:defRPr>
    </a:lvl1pPr>
    <a:lvl2pPr marL="771479" algn="l" defTabSz="771479" rtl="0" eaLnBrk="1" latinLnBrk="0" hangingPunct="1">
      <a:defRPr sz="3000" kern="1200">
        <a:solidFill>
          <a:schemeClr val="tx1"/>
        </a:solidFill>
        <a:latin typeface="+mn-lt"/>
        <a:ea typeface="+mn-ea"/>
        <a:cs typeface="+mn-cs"/>
      </a:defRPr>
    </a:lvl2pPr>
    <a:lvl3pPr marL="1542959" algn="l" defTabSz="771479" rtl="0" eaLnBrk="1" latinLnBrk="0" hangingPunct="1">
      <a:defRPr sz="3000" kern="1200">
        <a:solidFill>
          <a:schemeClr val="tx1"/>
        </a:solidFill>
        <a:latin typeface="+mn-lt"/>
        <a:ea typeface="+mn-ea"/>
        <a:cs typeface="+mn-cs"/>
      </a:defRPr>
    </a:lvl3pPr>
    <a:lvl4pPr marL="2314438" algn="l" defTabSz="771479" rtl="0" eaLnBrk="1" latinLnBrk="0" hangingPunct="1">
      <a:defRPr sz="3000" kern="1200">
        <a:solidFill>
          <a:schemeClr val="tx1"/>
        </a:solidFill>
        <a:latin typeface="+mn-lt"/>
        <a:ea typeface="+mn-ea"/>
        <a:cs typeface="+mn-cs"/>
      </a:defRPr>
    </a:lvl4pPr>
    <a:lvl5pPr marL="3085917" algn="l" defTabSz="771479" rtl="0" eaLnBrk="1" latinLnBrk="0" hangingPunct="1">
      <a:defRPr sz="3000" kern="1200">
        <a:solidFill>
          <a:schemeClr val="tx1"/>
        </a:solidFill>
        <a:latin typeface="+mn-lt"/>
        <a:ea typeface="+mn-ea"/>
        <a:cs typeface="+mn-cs"/>
      </a:defRPr>
    </a:lvl5pPr>
    <a:lvl6pPr marL="3857396" algn="l" defTabSz="771479" rtl="0" eaLnBrk="1" latinLnBrk="0" hangingPunct="1">
      <a:defRPr sz="3000" kern="1200">
        <a:solidFill>
          <a:schemeClr val="tx1"/>
        </a:solidFill>
        <a:latin typeface="+mn-lt"/>
        <a:ea typeface="+mn-ea"/>
        <a:cs typeface="+mn-cs"/>
      </a:defRPr>
    </a:lvl6pPr>
    <a:lvl7pPr marL="4628876" algn="l" defTabSz="771479" rtl="0" eaLnBrk="1" latinLnBrk="0" hangingPunct="1">
      <a:defRPr sz="3000" kern="1200">
        <a:solidFill>
          <a:schemeClr val="tx1"/>
        </a:solidFill>
        <a:latin typeface="+mn-lt"/>
        <a:ea typeface="+mn-ea"/>
        <a:cs typeface="+mn-cs"/>
      </a:defRPr>
    </a:lvl7pPr>
    <a:lvl8pPr marL="5400355" algn="l" defTabSz="771479" rtl="0" eaLnBrk="1" latinLnBrk="0" hangingPunct="1">
      <a:defRPr sz="3000" kern="1200">
        <a:solidFill>
          <a:schemeClr val="tx1"/>
        </a:solidFill>
        <a:latin typeface="+mn-lt"/>
        <a:ea typeface="+mn-ea"/>
        <a:cs typeface="+mn-cs"/>
      </a:defRPr>
    </a:lvl8pPr>
    <a:lvl9pPr marL="6171834" algn="l" defTabSz="771479" rtl="0" eaLnBrk="1" latinLnBrk="0" hangingPunct="1">
      <a:defRPr sz="3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32">
          <p15:clr>
            <a:srgbClr val="A4A3A4"/>
          </p15:clr>
        </p15:guide>
        <p15:guide id="2" pos="56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17250"/>
    <a:srgbClr val="CF554E"/>
    <a:srgbClr val="DB5A51"/>
    <a:srgbClr val="CD7E4B"/>
    <a:srgbClr val="CD904A"/>
    <a:srgbClr val="4252B0"/>
    <a:srgbClr val="EA6055"/>
    <a:srgbClr val="EA505E"/>
    <a:srgbClr val="C31E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81" autoAdjust="0"/>
  </p:normalViewPr>
  <p:slideViewPr>
    <p:cSldViewPr snapToGrid="0" snapToObjects="1">
      <p:cViewPr varScale="1">
        <p:scale>
          <a:sx n="42" d="100"/>
          <a:sy n="42" d="100"/>
        </p:scale>
        <p:origin x="-1464" y="-101"/>
      </p:cViewPr>
      <p:guideLst>
        <p:guide orient="horz" pos="3232"/>
        <p:guide pos="567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641AB-7D69-4D61-B3EB-F967A8F275E2}" type="datetimeFigureOut">
              <a:rPr lang="zh-CN" altLang="en-US" smtClean="0"/>
              <a:t>2017/12/13</a:t>
            </a:fld>
            <a:endParaRPr lang="zh-CN" altLang="en-US"/>
          </a:p>
        </p:txBody>
      </p:sp>
      <p:sp>
        <p:nvSpPr>
          <p:cNvPr id="4" name="幻灯片图像占位符 3"/>
          <p:cNvSpPr>
            <a:spLocks noGrp="1" noRot="1" noChangeAspect="1"/>
          </p:cNvSpPr>
          <p:nvPr>
            <p:ph type="sldImg" idx="2"/>
          </p:nvPr>
        </p:nvSpPr>
        <p:spPr>
          <a:xfrm>
            <a:off x="420688" y="685800"/>
            <a:ext cx="60166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2ACD13-8E0C-4481-80A7-08E7B8EF4D5A}" type="slidenum">
              <a:rPr lang="zh-CN" altLang="en-US" smtClean="0"/>
              <a:t>‹#›</a:t>
            </a:fld>
            <a:endParaRPr lang="zh-CN" altLang="en-US"/>
          </a:p>
        </p:txBody>
      </p:sp>
    </p:spTree>
    <p:extLst>
      <p:ext uri="{BB962C8B-B14F-4D97-AF65-F5344CB8AC3E}">
        <p14:creationId xmlns:p14="http://schemas.microsoft.com/office/powerpoint/2010/main" val="3689752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各位领导，大</a:t>
            </a:r>
            <a:r>
              <a:rPr lang="zh-CN" altLang="en-US" dirty="0" smtClean="0"/>
              <a:t>家上午</a:t>
            </a:r>
            <a:r>
              <a:rPr lang="zh-CN" altLang="en-US" dirty="0" smtClean="0"/>
              <a:t>好，我是扬州市公安局水果糖战队的队员曹丹，我和我的队友陈焱都是来自基层派出所，我们还有一名市局科信处的技术担当。此次我们参赛的题目是公寓楼住宅管理实战应用，下面由我向各位汇报一下我们的创意方案。</a:t>
            </a:r>
          </a:p>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A77F1251-5FD2-45C3-99F5-F440BDBD0279}" type="slidenum">
              <a:rPr lang="ko-KR" altLang="en-US" smtClean="0"/>
              <a:t>1</a:t>
            </a:fld>
            <a:endParaRPr lang="ko-KR" altLang="en-US"/>
          </a:p>
        </p:txBody>
      </p:sp>
    </p:spTree>
    <p:extLst>
      <p:ext uri="{BB962C8B-B14F-4D97-AF65-F5344CB8AC3E}">
        <p14:creationId xmlns:p14="http://schemas.microsoft.com/office/powerpoint/2010/main" val="391595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同时，从日常工作中发现，绝大多数被抓获的涉毒人员都没有正当职业的，我们通过对社保缴费记录的分析，也验证了这一推断。我们所抽取的</a:t>
            </a:r>
            <a:r>
              <a:rPr lang="zh-CN" altLang="zh-CN" sz="1200" kern="1200" dirty="0" smtClean="0">
                <a:solidFill>
                  <a:schemeClr val="tx1"/>
                </a:solidFill>
                <a:effectLst/>
                <a:latin typeface="+mn-lt"/>
                <a:ea typeface="+mn-ea"/>
                <a:cs typeface="+mn-cs"/>
              </a:rPr>
              <a:t>隐性涉毒人员</a:t>
            </a:r>
            <a:r>
              <a:rPr lang="zh-CN" altLang="en-US" sz="1200" kern="1200" dirty="0" smtClean="0">
                <a:solidFill>
                  <a:schemeClr val="tx1"/>
                </a:solidFill>
                <a:effectLst/>
                <a:latin typeface="+mn-lt"/>
                <a:ea typeface="+mn-ea"/>
                <a:cs typeface="+mn-cs"/>
              </a:rPr>
              <a:t>中只</a:t>
            </a:r>
            <a:r>
              <a:rPr lang="zh-CN" altLang="zh-CN" sz="1200" kern="1200" dirty="0" smtClean="0">
                <a:solidFill>
                  <a:schemeClr val="tx1"/>
                </a:solidFill>
                <a:effectLst/>
                <a:latin typeface="+mn-lt"/>
                <a:ea typeface="+mn-ea"/>
                <a:cs typeface="+mn-cs"/>
              </a:rPr>
              <a:t>有</a:t>
            </a:r>
            <a:r>
              <a:rPr lang="en-US" altLang="zh-CN" sz="1200" kern="1200" dirty="0" smtClean="0">
                <a:solidFill>
                  <a:schemeClr val="tx1"/>
                </a:solidFill>
                <a:effectLst/>
                <a:latin typeface="+mn-lt"/>
                <a:ea typeface="+mn-ea"/>
                <a:cs typeface="+mn-cs"/>
              </a:rPr>
              <a:t>58</a:t>
            </a:r>
            <a:r>
              <a:rPr lang="zh-CN" altLang="zh-CN" sz="1200" kern="1200" dirty="0" smtClean="0">
                <a:solidFill>
                  <a:schemeClr val="tx1"/>
                </a:solidFill>
                <a:effectLst/>
                <a:latin typeface="+mn-lt"/>
                <a:ea typeface="+mn-ea"/>
                <a:cs typeface="+mn-cs"/>
              </a:rPr>
              <a:t>人正常缴纳社保，</a:t>
            </a:r>
            <a:r>
              <a:rPr lang="zh-CN" altLang="en-US" sz="1200" kern="1200" dirty="0" smtClean="0">
                <a:solidFill>
                  <a:schemeClr val="tx1"/>
                </a:solidFill>
                <a:effectLst/>
                <a:latin typeface="+mn-lt"/>
                <a:ea typeface="+mn-ea"/>
                <a:cs typeface="+mn-cs"/>
              </a:rPr>
              <a:t>而没有</a:t>
            </a:r>
            <a:r>
              <a:rPr lang="zh-CN" altLang="zh-CN" sz="1200" kern="1200" dirty="0" smtClean="0">
                <a:solidFill>
                  <a:schemeClr val="tx1"/>
                </a:solidFill>
                <a:effectLst/>
                <a:latin typeface="+mn-lt"/>
                <a:ea typeface="+mn-ea"/>
                <a:cs typeface="+mn-cs"/>
              </a:rPr>
              <a:t>社保</a:t>
            </a:r>
            <a:r>
              <a:rPr lang="zh-CN" altLang="en-US" sz="1200" kern="1200" dirty="0" smtClean="0">
                <a:solidFill>
                  <a:schemeClr val="tx1"/>
                </a:solidFill>
                <a:effectLst/>
                <a:latin typeface="+mn-lt"/>
                <a:ea typeface="+mn-ea"/>
                <a:cs typeface="+mn-cs"/>
              </a:rPr>
              <a:t>和缴纳记录中断</a:t>
            </a:r>
            <a:r>
              <a:rPr lang="zh-CN" altLang="zh-CN" sz="1200" kern="1200" dirty="0" smtClean="0">
                <a:solidFill>
                  <a:schemeClr val="tx1"/>
                </a:solidFill>
                <a:effectLst/>
                <a:latin typeface="+mn-lt"/>
                <a:ea typeface="+mn-ea"/>
                <a:cs typeface="+mn-cs"/>
              </a:rPr>
              <a:t>的人员</a:t>
            </a:r>
            <a:r>
              <a:rPr lang="zh-CN" altLang="en-US" sz="1200" kern="1200" dirty="0" smtClean="0">
                <a:solidFill>
                  <a:schemeClr val="tx1"/>
                </a:solidFill>
                <a:effectLst/>
                <a:latin typeface="+mn-lt"/>
                <a:ea typeface="+mn-ea"/>
                <a:cs typeface="+mn-cs"/>
              </a:rPr>
              <a:t>占比高达</a:t>
            </a:r>
            <a:r>
              <a:rPr lang="en-US" altLang="zh-CN" sz="1200" kern="1200" dirty="0" smtClean="0">
                <a:solidFill>
                  <a:schemeClr val="tx1"/>
                </a:solidFill>
                <a:effectLst/>
                <a:latin typeface="+mn-lt"/>
                <a:ea typeface="+mn-ea"/>
                <a:cs typeface="+mn-cs"/>
              </a:rPr>
              <a:t>91%</a:t>
            </a:r>
            <a:r>
              <a:rPr lang="zh-CN" altLang="zh-CN"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10</a:t>
            </a:fld>
            <a:endParaRPr lang="zh-CN" altLang="en-US"/>
          </a:p>
        </p:txBody>
      </p:sp>
    </p:spTree>
    <p:extLst>
      <p:ext uri="{BB962C8B-B14F-4D97-AF65-F5344CB8AC3E}">
        <p14:creationId xmlns:p14="http://schemas.microsoft.com/office/powerpoint/2010/main" val="1060674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再有就是</a:t>
            </a:r>
            <a:r>
              <a:rPr lang="zh-CN" altLang="zh-CN" sz="1200" kern="1200" dirty="0" smtClean="0">
                <a:solidFill>
                  <a:schemeClr val="tx1"/>
                </a:solidFill>
                <a:effectLst/>
                <a:latin typeface="+mn-lt"/>
                <a:ea typeface="+mn-ea"/>
                <a:cs typeface="+mn-cs"/>
              </a:rPr>
              <a:t>涉毒前科方面，我们</a:t>
            </a:r>
            <a:r>
              <a:rPr lang="zh-CN" altLang="en-US" sz="1200" kern="1200" dirty="0" smtClean="0">
                <a:solidFill>
                  <a:schemeClr val="tx1"/>
                </a:solidFill>
                <a:effectLst/>
                <a:latin typeface="+mn-lt"/>
                <a:ea typeface="+mn-ea"/>
                <a:cs typeface="+mn-cs"/>
              </a:rPr>
              <a:t>主要是</a:t>
            </a:r>
            <a:r>
              <a:rPr lang="zh-CN" altLang="zh-CN" sz="1200" kern="1200" dirty="0" smtClean="0">
                <a:solidFill>
                  <a:schemeClr val="tx1"/>
                </a:solidFill>
                <a:effectLst/>
                <a:latin typeface="+mn-lt"/>
                <a:ea typeface="+mn-ea"/>
                <a:cs typeface="+mn-cs"/>
              </a:rPr>
              <a:t>分析除</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年首次因涉毒被查处</a:t>
            </a:r>
            <a:r>
              <a:rPr lang="zh-CN" altLang="en-US" sz="1200" kern="1200" dirty="0" smtClean="0">
                <a:solidFill>
                  <a:schemeClr val="tx1"/>
                </a:solidFill>
                <a:effectLst/>
                <a:latin typeface="+mn-lt"/>
                <a:ea typeface="+mn-ea"/>
                <a:cs typeface="+mn-cs"/>
              </a:rPr>
              <a:t>的人员以外，其他</a:t>
            </a:r>
            <a:r>
              <a:rPr lang="zh-CN" altLang="zh-CN" sz="1200" kern="1200" dirty="0" smtClean="0">
                <a:solidFill>
                  <a:schemeClr val="tx1"/>
                </a:solidFill>
                <a:effectLst/>
                <a:latin typeface="+mn-lt"/>
                <a:ea typeface="+mn-ea"/>
                <a:cs typeface="+mn-cs"/>
              </a:rPr>
              <a:t>涉毒人员</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复吸情况，</a:t>
            </a:r>
            <a:r>
              <a:rPr lang="zh-CN" altLang="en-US" sz="1200" kern="1200" dirty="0" smtClean="0">
                <a:solidFill>
                  <a:schemeClr val="tx1"/>
                </a:solidFill>
                <a:effectLst/>
                <a:latin typeface="+mn-lt"/>
                <a:ea typeface="+mn-ea"/>
                <a:cs typeface="+mn-cs"/>
              </a:rPr>
              <a:t>发现他们的</a:t>
            </a:r>
            <a:r>
              <a:rPr lang="zh-CN" altLang="zh-CN" sz="1200" kern="1200" dirty="0" smtClean="0">
                <a:solidFill>
                  <a:schemeClr val="tx1"/>
                </a:solidFill>
                <a:effectLst/>
                <a:latin typeface="+mn-lt"/>
                <a:ea typeface="+mn-ea"/>
                <a:cs typeface="+mn-cs"/>
              </a:rPr>
              <a:t>复吸率为</a:t>
            </a:r>
            <a:r>
              <a:rPr lang="en-US" altLang="zh-CN" sz="1200" kern="1200" dirty="0" smtClean="0">
                <a:solidFill>
                  <a:schemeClr val="tx1"/>
                </a:solidFill>
                <a:effectLst/>
                <a:latin typeface="+mn-lt"/>
                <a:ea typeface="+mn-ea"/>
                <a:cs typeface="+mn-cs"/>
              </a:rPr>
              <a:t>48%</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a:t>
            </a:r>
            <a:r>
              <a:rPr lang="zh-CN" altLang="zh-CN" sz="1200" kern="1200" dirty="0" smtClean="0">
                <a:solidFill>
                  <a:schemeClr val="tx1"/>
                </a:solidFill>
                <a:effectLst/>
                <a:latin typeface="+mn-lt"/>
                <a:ea typeface="+mn-ea"/>
                <a:cs typeface="+mn-cs"/>
              </a:rPr>
              <a:t>在</a:t>
            </a:r>
            <a:r>
              <a:rPr lang="zh-CN" altLang="en-US" sz="1200" kern="1200" dirty="0" smtClean="0">
                <a:solidFill>
                  <a:schemeClr val="tx1"/>
                </a:solidFill>
                <a:effectLst/>
                <a:latin typeface="+mn-lt"/>
                <a:ea typeface="+mn-ea"/>
                <a:cs typeface="+mn-cs"/>
              </a:rPr>
              <a:t>我们的</a:t>
            </a:r>
            <a:r>
              <a:rPr lang="zh-CN" altLang="zh-CN" sz="1200" kern="1200" dirty="0" smtClean="0">
                <a:solidFill>
                  <a:schemeClr val="tx1"/>
                </a:solidFill>
                <a:effectLst/>
                <a:latin typeface="+mn-lt"/>
                <a:ea typeface="+mn-ea"/>
                <a:cs typeface="+mn-cs"/>
              </a:rPr>
              <a:t>工作中，</a:t>
            </a:r>
            <a:r>
              <a:rPr lang="zh-CN" altLang="en-US" sz="1200" kern="1200" dirty="0" smtClean="0">
                <a:solidFill>
                  <a:schemeClr val="tx1"/>
                </a:solidFill>
                <a:effectLst/>
                <a:latin typeface="+mn-lt"/>
                <a:ea typeface="+mn-ea"/>
                <a:cs typeface="+mn-cs"/>
              </a:rPr>
              <a:t>其实</a:t>
            </a:r>
            <a:r>
              <a:rPr lang="zh-CN" altLang="zh-CN" sz="1200" kern="1200" dirty="0" smtClean="0">
                <a:solidFill>
                  <a:schemeClr val="tx1"/>
                </a:solidFill>
                <a:effectLst/>
                <a:latin typeface="+mn-lt"/>
                <a:ea typeface="+mn-ea"/>
                <a:cs typeface="+mn-cs"/>
              </a:rPr>
              <a:t>很多</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复吸人员</a:t>
            </a:r>
            <a:r>
              <a:rPr lang="zh-CN" altLang="en-US" sz="1200" kern="1200" dirty="0" smtClean="0">
                <a:solidFill>
                  <a:schemeClr val="tx1"/>
                </a:solidFill>
                <a:effectLst/>
                <a:latin typeface="+mn-lt"/>
                <a:ea typeface="+mn-ea"/>
                <a:cs typeface="+mn-cs"/>
              </a:rPr>
              <a:t>都是没有</a:t>
            </a:r>
            <a:r>
              <a:rPr lang="zh-CN" altLang="zh-CN" sz="1200" kern="1200" dirty="0" smtClean="0">
                <a:solidFill>
                  <a:schemeClr val="tx1"/>
                </a:solidFill>
                <a:effectLst/>
                <a:latin typeface="+mn-lt"/>
                <a:ea typeface="+mn-ea"/>
                <a:cs typeface="+mn-cs"/>
              </a:rPr>
              <a:t>被公安机关查获</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，所以涉毒人员</a:t>
            </a:r>
            <a:r>
              <a:rPr lang="zh-CN" altLang="en-US" sz="1200" kern="1200" dirty="0" smtClean="0">
                <a:solidFill>
                  <a:schemeClr val="tx1"/>
                </a:solidFill>
                <a:effectLst/>
                <a:latin typeface="+mn-lt"/>
                <a:ea typeface="+mn-ea"/>
                <a:cs typeface="+mn-cs"/>
              </a:rPr>
              <a:t>真正</a:t>
            </a:r>
            <a:r>
              <a:rPr lang="zh-CN" altLang="zh-CN" sz="1200" kern="1200" dirty="0" smtClean="0">
                <a:solidFill>
                  <a:schemeClr val="tx1"/>
                </a:solidFill>
                <a:effectLst/>
                <a:latin typeface="+mn-lt"/>
                <a:ea typeface="+mn-ea"/>
                <a:cs typeface="+mn-cs"/>
              </a:rPr>
              <a:t>的复吸率要远</a:t>
            </a:r>
            <a:r>
              <a:rPr lang="zh-CN" altLang="en-US" sz="1200" kern="1200" dirty="0" smtClean="0">
                <a:solidFill>
                  <a:schemeClr val="tx1"/>
                </a:solidFill>
                <a:effectLst/>
                <a:latin typeface="+mn-lt"/>
                <a:ea typeface="+mn-ea"/>
                <a:cs typeface="+mn-cs"/>
              </a:rPr>
              <a:t>远</a:t>
            </a:r>
            <a:r>
              <a:rPr lang="zh-CN" altLang="zh-CN" sz="1200" kern="1200" dirty="0" smtClean="0">
                <a:solidFill>
                  <a:schemeClr val="tx1"/>
                </a:solidFill>
                <a:effectLst/>
                <a:latin typeface="+mn-lt"/>
                <a:ea typeface="+mn-ea"/>
                <a:cs typeface="+mn-cs"/>
              </a:rPr>
              <a:t>高于这个数字。</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11</a:t>
            </a:fld>
            <a:endParaRPr lang="zh-CN" altLang="en-US"/>
          </a:p>
        </p:txBody>
      </p:sp>
    </p:spTree>
    <p:extLst>
      <p:ext uri="{BB962C8B-B14F-4D97-AF65-F5344CB8AC3E}">
        <p14:creationId xmlns:p14="http://schemas.microsoft.com/office/powerpoint/2010/main" val="27291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接着从轨迹特征上看</a:t>
            </a:r>
            <a:r>
              <a:rPr lang="zh-CN" altLang="zh-CN" sz="1200" kern="1200" dirty="0" smtClean="0">
                <a:solidFill>
                  <a:schemeClr val="tx1"/>
                </a:solidFill>
                <a:effectLst/>
                <a:latin typeface="+mn-lt"/>
                <a:ea typeface="+mn-ea"/>
                <a:cs typeface="+mn-cs"/>
              </a:rPr>
              <a:t>，我们主要是</a:t>
            </a:r>
            <a:r>
              <a:rPr lang="zh-CN" altLang="en-US" sz="1200" kern="1200" dirty="0" smtClean="0">
                <a:solidFill>
                  <a:schemeClr val="tx1"/>
                </a:solidFill>
                <a:effectLst/>
                <a:latin typeface="+mn-lt"/>
                <a:ea typeface="+mn-ea"/>
                <a:cs typeface="+mn-cs"/>
              </a:rPr>
              <a:t>对</a:t>
            </a:r>
            <a:r>
              <a:rPr lang="zh-CN" altLang="zh-CN" sz="1200" kern="1200" dirty="0" smtClean="0">
                <a:solidFill>
                  <a:schemeClr val="tx1"/>
                </a:solidFill>
                <a:effectLst/>
                <a:latin typeface="+mn-lt"/>
                <a:ea typeface="+mn-ea"/>
                <a:cs typeface="+mn-cs"/>
              </a:rPr>
              <a:t>旅馆的入住时间</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网吧的下线时间</a:t>
            </a:r>
            <a:r>
              <a:rPr lang="zh-CN" altLang="en-US" sz="1200" kern="1200" dirty="0" smtClean="0">
                <a:solidFill>
                  <a:schemeClr val="tx1"/>
                </a:solidFill>
                <a:effectLst/>
                <a:latin typeface="+mn-lt"/>
                <a:ea typeface="+mn-ea"/>
                <a:cs typeface="+mn-cs"/>
              </a:rPr>
              <a:t>和公寓楼进出门时间</a:t>
            </a:r>
            <a:r>
              <a:rPr lang="zh-CN" altLang="zh-CN" sz="1200" kern="1200" dirty="0" smtClean="0">
                <a:solidFill>
                  <a:schemeClr val="tx1"/>
                </a:solidFill>
                <a:effectLst/>
                <a:latin typeface="+mn-lt"/>
                <a:ea typeface="+mn-ea"/>
                <a:cs typeface="+mn-cs"/>
              </a:rPr>
              <a:t>这</a:t>
            </a:r>
            <a:r>
              <a:rPr lang="zh-CN" altLang="en-US" sz="1200" kern="1200" dirty="0" smtClean="0">
                <a:solidFill>
                  <a:schemeClr val="tx1"/>
                </a:solidFill>
                <a:effectLst/>
                <a:latin typeface="+mn-lt"/>
                <a:ea typeface="+mn-ea"/>
                <a:cs typeface="+mn-cs"/>
              </a:rPr>
              <a:t>三</a:t>
            </a:r>
            <a:r>
              <a:rPr lang="zh-CN" altLang="zh-CN" sz="1200" kern="1200" dirty="0" smtClean="0">
                <a:solidFill>
                  <a:schemeClr val="tx1"/>
                </a:solidFill>
                <a:effectLst/>
                <a:latin typeface="+mn-lt"/>
                <a:ea typeface="+mn-ea"/>
                <a:cs typeface="+mn-cs"/>
              </a:rPr>
              <a:t>个指标进行比较</a:t>
            </a:r>
            <a:r>
              <a:rPr lang="zh-CN" altLang="en-US" sz="1200" kern="1200" dirty="0" smtClean="0">
                <a:solidFill>
                  <a:schemeClr val="tx1"/>
                </a:solidFill>
                <a:effectLst/>
                <a:latin typeface="+mn-lt"/>
                <a:ea typeface="+mn-ea"/>
                <a:cs typeface="+mn-cs"/>
              </a:rPr>
              <a:t>，来研究隐性涉毒人员的规律特点。</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12</a:t>
            </a:fld>
            <a:endParaRPr lang="zh-CN" altLang="en-US"/>
          </a:p>
        </p:txBody>
      </p:sp>
    </p:spTree>
    <p:extLst>
      <p:ext uri="{BB962C8B-B14F-4D97-AF65-F5344CB8AC3E}">
        <p14:creationId xmlns:p14="http://schemas.microsoft.com/office/powerpoint/2010/main" val="134962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我们先从旅馆入住时间上分析，大家通过这个这两张图表可以清楚地看到，</a:t>
            </a:r>
            <a:r>
              <a:rPr lang="zh-CN" altLang="zh-CN" sz="1200" kern="1200" dirty="0" smtClean="0">
                <a:solidFill>
                  <a:schemeClr val="tx1"/>
                </a:solidFill>
                <a:effectLst/>
                <a:latin typeface="+mn-lt"/>
                <a:ea typeface="+mn-ea"/>
                <a:cs typeface="+mn-cs"/>
              </a:rPr>
              <a:t>我市</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2016</a:t>
            </a:r>
            <a:r>
              <a:rPr lang="zh-CN" altLang="zh-CN" sz="1200" kern="1200" dirty="0" smtClean="0">
                <a:solidFill>
                  <a:schemeClr val="tx1"/>
                </a:solidFill>
                <a:effectLst/>
                <a:latin typeface="+mn-lt"/>
                <a:ea typeface="+mn-ea"/>
                <a:cs typeface="+mn-cs"/>
              </a:rPr>
              <a:t>年全年登记旅馆入住</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时间</a:t>
            </a:r>
            <a:r>
              <a:rPr lang="zh-CN" altLang="en-US" sz="1200" kern="1200" dirty="0" smtClean="0">
                <a:solidFill>
                  <a:schemeClr val="tx1"/>
                </a:solidFill>
                <a:effectLst/>
                <a:latin typeface="+mn-lt"/>
                <a:ea typeface="+mn-ea"/>
                <a:cs typeface="+mn-cs"/>
              </a:rPr>
              <a:t>主要</a:t>
            </a:r>
            <a:r>
              <a:rPr lang="zh-CN" altLang="zh-CN" sz="1200" kern="1200" dirty="0" smtClean="0">
                <a:solidFill>
                  <a:schemeClr val="tx1"/>
                </a:solidFill>
                <a:effectLst/>
                <a:latin typeface="+mn-lt"/>
                <a:ea typeface="+mn-ea"/>
                <a:cs typeface="+mn-cs"/>
              </a:rPr>
              <a:t>集中在中午</a:t>
            </a:r>
            <a:r>
              <a:rPr lang="en-US" altLang="zh-CN" sz="1200" kern="1200" dirty="0" smtClean="0">
                <a:solidFill>
                  <a:schemeClr val="tx1"/>
                </a:solidFill>
                <a:effectLst/>
                <a:latin typeface="+mn-lt"/>
                <a:ea typeface="+mn-ea"/>
                <a:cs typeface="+mn-cs"/>
              </a:rPr>
              <a:t>12</a:t>
            </a:r>
            <a:r>
              <a:rPr lang="zh-CN" altLang="zh-CN" sz="1200" kern="1200" dirty="0" smtClean="0">
                <a:solidFill>
                  <a:schemeClr val="tx1"/>
                </a:solidFill>
                <a:effectLst/>
                <a:latin typeface="+mn-lt"/>
                <a:ea typeface="+mn-ea"/>
                <a:cs typeface="+mn-cs"/>
              </a:rPr>
              <a:t>点到晚上</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点之间，</a:t>
            </a:r>
            <a:r>
              <a:rPr lang="zh-CN" altLang="en-US" sz="1200" kern="1200" dirty="0" smtClean="0">
                <a:solidFill>
                  <a:schemeClr val="tx1"/>
                </a:solidFill>
                <a:effectLst/>
                <a:latin typeface="+mn-lt"/>
                <a:ea typeface="+mn-ea"/>
                <a:cs typeface="+mn-cs"/>
              </a:rPr>
              <a:t>大家可以看到</a:t>
            </a:r>
            <a:r>
              <a:rPr lang="zh-CN" altLang="zh-CN" sz="1200" kern="1200" dirty="0" smtClean="0">
                <a:solidFill>
                  <a:schemeClr val="tx1"/>
                </a:solidFill>
                <a:effectLst/>
                <a:latin typeface="+mn-lt"/>
                <a:ea typeface="+mn-ea"/>
                <a:cs typeface="+mn-cs"/>
              </a:rPr>
              <a:t>在晚</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点到次日凌晨</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点之间</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入住的</a:t>
            </a:r>
            <a:r>
              <a:rPr lang="zh-CN" altLang="en-US" sz="1200" kern="1200" dirty="0" smtClean="0">
                <a:solidFill>
                  <a:schemeClr val="tx1"/>
                </a:solidFill>
                <a:effectLst/>
                <a:latin typeface="+mn-lt"/>
                <a:ea typeface="+mn-ea"/>
                <a:cs typeface="+mn-cs"/>
              </a:rPr>
              <a:t>次数是</a:t>
            </a:r>
            <a:r>
              <a:rPr lang="zh-CN" altLang="zh-CN" sz="1200" kern="1200" dirty="0" smtClean="0">
                <a:solidFill>
                  <a:schemeClr val="tx1"/>
                </a:solidFill>
                <a:effectLst/>
                <a:latin typeface="+mn-lt"/>
                <a:ea typeface="+mn-ea"/>
                <a:cs typeface="+mn-cs"/>
              </a:rPr>
              <a:t>呈明显下降趋势</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我们通过图中闪烁的部分可以看出，抽取的</a:t>
            </a:r>
            <a:r>
              <a:rPr lang="en-US" altLang="zh-CN" sz="1200" kern="1200" dirty="0" smtClean="0">
                <a:solidFill>
                  <a:schemeClr val="tx1"/>
                </a:solidFill>
                <a:effectLst/>
                <a:latin typeface="+mn-lt"/>
                <a:ea typeface="+mn-ea"/>
                <a:cs typeface="+mn-cs"/>
              </a:rPr>
              <a:t>644</a:t>
            </a:r>
            <a:r>
              <a:rPr lang="zh-CN" altLang="en-US" sz="1200" kern="1200" dirty="0" smtClean="0">
                <a:solidFill>
                  <a:schemeClr val="tx1"/>
                </a:solidFill>
                <a:effectLst/>
                <a:latin typeface="+mn-lt"/>
                <a:ea typeface="+mn-ea"/>
                <a:cs typeface="+mn-cs"/>
              </a:rPr>
              <a:t>名</a:t>
            </a:r>
            <a:r>
              <a:rPr lang="zh-CN" altLang="zh-CN" sz="1200" kern="1200" dirty="0" smtClean="0">
                <a:solidFill>
                  <a:schemeClr val="tx1"/>
                </a:solidFill>
                <a:effectLst/>
                <a:latin typeface="+mn-lt"/>
                <a:ea typeface="+mn-ea"/>
                <a:cs typeface="+mn-cs"/>
              </a:rPr>
              <a:t>隐性涉毒人员</a:t>
            </a:r>
            <a:r>
              <a:rPr lang="zh-CN" altLang="en-US" sz="1200" kern="1200" dirty="0" smtClean="0">
                <a:solidFill>
                  <a:schemeClr val="tx1"/>
                </a:solidFill>
                <a:effectLst/>
                <a:latin typeface="+mn-lt"/>
                <a:ea typeface="+mn-ea"/>
                <a:cs typeface="+mn-cs"/>
              </a:rPr>
              <a:t>中，他们入住的时间</a:t>
            </a:r>
            <a:r>
              <a:rPr lang="zh-CN" altLang="zh-CN" sz="1200" kern="1200" dirty="0" smtClean="0">
                <a:solidFill>
                  <a:schemeClr val="tx1"/>
                </a:solidFill>
                <a:effectLst/>
                <a:latin typeface="+mn-lt"/>
                <a:ea typeface="+mn-ea"/>
                <a:cs typeface="+mn-cs"/>
              </a:rPr>
              <a:t>在夜间</a:t>
            </a:r>
            <a:r>
              <a:rPr lang="en-US" altLang="zh-CN" sz="1200" kern="1200" dirty="0" smtClean="0">
                <a:solidFill>
                  <a:schemeClr val="tx1"/>
                </a:solidFill>
                <a:effectLst/>
                <a:latin typeface="+mn-lt"/>
                <a:ea typeface="+mn-ea"/>
                <a:cs typeface="+mn-cs"/>
              </a:rPr>
              <a:t>22</a:t>
            </a:r>
            <a:r>
              <a:rPr lang="zh-CN" altLang="zh-CN" sz="1200" kern="1200" dirty="0" smtClean="0">
                <a:solidFill>
                  <a:schemeClr val="tx1"/>
                </a:solidFill>
                <a:effectLst/>
                <a:latin typeface="+mn-lt"/>
                <a:ea typeface="+mn-ea"/>
                <a:cs typeface="+mn-cs"/>
              </a:rPr>
              <a:t>点到</a:t>
            </a:r>
            <a:r>
              <a:rPr lang="zh-CN" altLang="en-US" sz="1200" kern="1200" dirty="0" smtClean="0">
                <a:solidFill>
                  <a:schemeClr val="tx1"/>
                </a:solidFill>
                <a:effectLst/>
                <a:latin typeface="+mn-lt"/>
                <a:ea typeface="+mn-ea"/>
                <a:cs typeface="+mn-cs"/>
              </a:rPr>
              <a:t>次日凌晨</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点之间</a:t>
            </a:r>
            <a:r>
              <a:rPr lang="zh-CN" altLang="en-US" sz="1200" kern="1200" dirty="0" smtClean="0">
                <a:solidFill>
                  <a:schemeClr val="tx1"/>
                </a:solidFill>
                <a:effectLst/>
                <a:latin typeface="+mn-lt"/>
                <a:ea typeface="+mn-ea"/>
                <a:cs typeface="+mn-cs"/>
              </a:rPr>
              <a:t>却达到了</a:t>
            </a:r>
            <a:r>
              <a:rPr lang="zh-CN" altLang="zh-CN" sz="1200" kern="1200" dirty="0" smtClean="0">
                <a:solidFill>
                  <a:schemeClr val="tx1"/>
                </a:solidFill>
                <a:effectLst/>
                <a:latin typeface="+mn-lt"/>
                <a:ea typeface="+mn-ea"/>
                <a:cs typeface="+mn-cs"/>
              </a:rPr>
              <a:t>峰值，</a:t>
            </a:r>
            <a:r>
              <a:rPr lang="zh-CN" altLang="en-US" sz="1200" kern="1200" dirty="0" smtClean="0">
                <a:solidFill>
                  <a:schemeClr val="tx1"/>
                </a:solidFill>
                <a:effectLst/>
                <a:latin typeface="+mn-lt"/>
                <a:ea typeface="+mn-ea"/>
                <a:cs typeface="+mn-cs"/>
              </a:rPr>
              <a:t>这点</a:t>
            </a:r>
            <a:r>
              <a:rPr lang="zh-CN" altLang="zh-CN" sz="1200" kern="1200" dirty="0" smtClean="0">
                <a:solidFill>
                  <a:schemeClr val="tx1"/>
                </a:solidFill>
                <a:effectLst/>
                <a:latin typeface="+mn-lt"/>
                <a:ea typeface="+mn-ea"/>
                <a:cs typeface="+mn-cs"/>
              </a:rPr>
              <a:t>明显有异于常人。</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13</a:t>
            </a:fld>
            <a:endParaRPr lang="zh-CN" altLang="en-US"/>
          </a:p>
        </p:txBody>
      </p:sp>
    </p:spTree>
    <p:extLst>
      <p:ext uri="{BB962C8B-B14F-4D97-AF65-F5344CB8AC3E}">
        <p14:creationId xmlns:p14="http://schemas.microsoft.com/office/powerpoint/2010/main" val="1634243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同样的，我市</a:t>
            </a:r>
            <a:r>
              <a:rPr lang="en-US" altLang="zh-CN" sz="1200" kern="1200" dirty="0" smtClean="0">
                <a:solidFill>
                  <a:schemeClr val="tx1"/>
                </a:solidFill>
                <a:effectLst/>
                <a:latin typeface="+mn-lt"/>
                <a:ea typeface="+mn-ea"/>
                <a:cs typeface="+mn-cs"/>
              </a:rPr>
              <a:t>2016</a:t>
            </a:r>
            <a:r>
              <a:rPr lang="zh-CN" altLang="zh-CN" sz="1200" kern="1200" dirty="0" smtClean="0">
                <a:solidFill>
                  <a:schemeClr val="tx1"/>
                </a:solidFill>
                <a:effectLst/>
                <a:latin typeface="+mn-lt"/>
                <a:ea typeface="+mn-ea"/>
                <a:cs typeface="+mn-cs"/>
              </a:rPr>
              <a:t>年全年网吧上网共计</a:t>
            </a:r>
            <a:r>
              <a:rPr lang="en-US" altLang="zh-CN" sz="1200" kern="1200" dirty="0" smtClean="0">
                <a:solidFill>
                  <a:schemeClr val="tx1"/>
                </a:solidFill>
                <a:effectLst/>
                <a:latin typeface="+mn-lt"/>
                <a:ea typeface="+mn-ea"/>
                <a:cs typeface="+mn-cs"/>
              </a:rPr>
              <a:t>2025</a:t>
            </a:r>
            <a:r>
              <a:rPr lang="zh-CN" altLang="en-US" sz="1200" kern="1200" dirty="0" smtClean="0">
                <a:solidFill>
                  <a:schemeClr val="tx1"/>
                </a:solidFill>
                <a:effectLst/>
                <a:latin typeface="+mn-lt"/>
                <a:ea typeface="+mn-ea"/>
                <a:cs typeface="+mn-cs"/>
              </a:rPr>
              <a:t>万</a:t>
            </a:r>
            <a:r>
              <a:rPr lang="zh-CN" altLang="zh-CN" sz="1200" kern="1200" dirty="0" smtClean="0">
                <a:solidFill>
                  <a:schemeClr val="tx1"/>
                </a:solidFill>
                <a:effectLst/>
                <a:latin typeface="+mn-lt"/>
                <a:ea typeface="+mn-ea"/>
                <a:cs typeface="+mn-cs"/>
              </a:rPr>
              <a:t>人次，在</a:t>
            </a:r>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点到</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点之间下线的</a:t>
            </a:r>
            <a:r>
              <a:rPr lang="zh-CN" altLang="en-US" sz="1200" kern="1200" dirty="0" smtClean="0">
                <a:solidFill>
                  <a:schemeClr val="tx1"/>
                </a:solidFill>
                <a:effectLst/>
                <a:latin typeface="+mn-lt"/>
                <a:ea typeface="+mn-ea"/>
                <a:cs typeface="+mn-cs"/>
              </a:rPr>
              <a:t>次数</a:t>
            </a:r>
            <a:r>
              <a:rPr lang="zh-CN" altLang="zh-CN" sz="1200" kern="1200" dirty="0" smtClean="0">
                <a:solidFill>
                  <a:schemeClr val="tx1"/>
                </a:solidFill>
                <a:effectLst/>
                <a:latin typeface="+mn-lt"/>
                <a:ea typeface="+mn-ea"/>
                <a:cs typeface="+mn-cs"/>
              </a:rPr>
              <a:t>处于低谷。</a:t>
            </a:r>
            <a:r>
              <a:rPr lang="zh-CN" altLang="en-US" sz="1200" kern="1200" dirty="0" smtClean="0">
                <a:solidFill>
                  <a:schemeClr val="tx1"/>
                </a:solidFill>
                <a:effectLst/>
                <a:latin typeface="+mn-lt"/>
                <a:ea typeface="+mn-ea"/>
                <a:cs typeface="+mn-cs"/>
              </a:rPr>
              <a:t>而</a:t>
            </a:r>
            <a:r>
              <a:rPr lang="zh-CN" altLang="zh-CN" sz="1200" kern="1200" dirty="0" smtClean="0">
                <a:solidFill>
                  <a:schemeClr val="tx1"/>
                </a:solidFill>
                <a:effectLst/>
                <a:latin typeface="+mn-lt"/>
                <a:ea typeface="+mn-ea"/>
                <a:cs typeface="+mn-cs"/>
              </a:rPr>
              <a:t>隐性涉毒人员在</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点到</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点之间</a:t>
            </a:r>
            <a:r>
              <a:rPr lang="zh-CN" altLang="en-US" sz="1200" kern="1200" dirty="0" smtClean="0">
                <a:solidFill>
                  <a:schemeClr val="tx1"/>
                </a:solidFill>
                <a:effectLst/>
                <a:latin typeface="+mn-lt"/>
                <a:ea typeface="+mn-ea"/>
                <a:cs typeface="+mn-cs"/>
              </a:rPr>
              <a:t>下线的次数却</a:t>
            </a:r>
            <a:r>
              <a:rPr lang="zh-CN" altLang="zh-CN" sz="1200" kern="1200" dirty="0" smtClean="0">
                <a:solidFill>
                  <a:schemeClr val="tx1"/>
                </a:solidFill>
                <a:effectLst/>
                <a:latin typeface="+mn-lt"/>
                <a:ea typeface="+mn-ea"/>
                <a:cs typeface="+mn-cs"/>
              </a:rPr>
              <a:t>达到</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峰值，</a:t>
            </a:r>
            <a:r>
              <a:rPr lang="zh-CN" altLang="en-US" sz="1200" kern="1200" dirty="0" smtClean="0">
                <a:solidFill>
                  <a:schemeClr val="tx1"/>
                </a:solidFill>
                <a:effectLst/>
                <a:latin typeface="+mn-lt"/>
                <a:ea typeface="+mn-ea"/>
                <a:cs typeface="+mn-cs"/>
              </a:rPr>
              <a:t>这点也与常人也有明显的差异</a:t>
            </a:r>
            <a:r>
              <a:rPr lang="zh-CN" altLang="zh-CN"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14</a:t>
            </a:fld>
            <a:endParaRPr lang="zh-CN" altLang="en-US"/>
          </a:p>
        </p:txBody>
      </p:sp>
    </p:spTree>
    <p:extLst>
      <p:ext uri="{BB962C8B-B14F-4D97-AF65-F5344CB8AC3E}">
        <p14:creationId xmlns:p14="http://schemas.microsoft.com/office/powerpoint/2010/main" val="1061527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通过对公寓楼各项数据的分析归纳</a:t>
            </a:r>
            <a:r>
              <a:rPr lang="zh-CN" altLang="zh-CN" sz="1200" kern="1200" dirty="0" smtClean="0">
                <a:solidFill>
                  <a:schemeClr val="tx1"/>
                </a:solidFill>
                <a:effectLst/>
                <a:latin typeface="+mn-lt"/>
                <a:ea typeface="+mn-ea"/>
                <a:cs typeface="+mn-cs"/>
              </a:rPr>
              <a:t>可以</a:t>
            </a:r>
            <a:r>
              <a:rPr lang="zh-CN" altLang="en-US" sz="1200" kern="1200" dirty="0" smtClean="0">
                <a:solidFill>
                  <a:schemeClr val="tx1"/>
                </a:solidFill>
                <a:effectLst/>
                <a:latin typeface="+mn-lt"/>
                <a:ea typeface="+mn-ea"/>
                <a:cs typeface="+mn-cs"/>
              </a:rPr>
              <a:t>发现</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公寓楼涉毒人员</a:t>
            </a:r>
            <a:r>
              <a:rPr lang="zh-CN" altLang="zh-CN" sz="1200" kern="1200" dirty="0" smtClean="0">
                <a:solidFill>
                  <a:schemeClr val="tx1"/>
                </a:solidFill>
                <a:effectLst/>
                <a:latin typeface="+mn-lt"/>
                <a:ea typeface="+mn-ea"/>
                <a:cs typeface="+mn-cs"/>
              </a:rPr>
              <a:t>在夜间的活跃度</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远高于</a:t>
            </a:r>
            <a:r>
              <a:rPr lang="zh-CN" altLang="en-US" sz="1200" kern="1200" dirty="0" smtClean="0">
                <a:solidFill>
                  <a:schemeClr val="tx1"/>
                </a:solidFill>
                <a:effectLst/>
                <a:latin typeface="+mn-lt"/>
                <a:ea typeface="+mn-ea"/>
                <a:cs typeface="+mn-cs"/>
              </a:rPr>
              <a:t>其它人的</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所以</a:t>
            </a:r>
            <a:r>
              <a:rPr lang="zh-CN" altLang="zh-CN" sz="1200" kern="1200" dirty="0" smtClean="0">
                <a:solidFill>
                  <a:schemeClr val="tx1"/>
                </a:solidFill>
                <a:effectLst/>
                <a:latin typeface="+mn-lt"/>
                <a:ea typeface="+mn-ea"/>
                <a:cs typeface="+mn-cs"/>
              </a:rPr>
              <a:t>我们将夜间进出公寓楼作为</a:t>
            </a:r>
            <a:r>
              <a:rPr lang="zh-CN" altLang="en-US" sz="1200" kern="1200" dirty="0" smtClean="0">
                <a:solidFill>
                  <a:schemeClr val="tx1"/>
                </a:solidFill>
                <a:effectLst/>
                <a:latin typeface="+mn-lt"/>
                <a:ea typeface="+mn-ea"/>
                <a:cs typeface="+mn-cs"/>
              </a:rPr>
              <a:t>涉毒人员标签的</a:t>
            </a:r>
            <a:r>
              <a:rPr lang="zh-CN" altLang="zh-CN" sz="1200" kern="1200" dirty="0" smtClean="0">
                <a:solidFill>
                  <a:schemeClr val="tx1"/>
                </a:solidFill>
                <a:effectLst/>
                <a:latin typeface="+mn-lt"/>
                <a:ea typeface="+mn-ea"/>
                <a:cs typeface="+mn-cs"/>
              </a:rPr>
              <a:t>一项指标参数。</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15</a:t>
            </a:fld>
            <a:endParaRPr lang="zh-CN" altLang="en-US"/>
          </a:p>
        </p:txBody>
      </p:sp>
    </p:spTree>
    <p:extLst>
      <p:ext uri="{BB962C8B-B14F-4D97-AF65-F5344CB8AC3E}">
        <p14:creationId xmlns:p14="http://schemas.microsoft.com/office/powerpoint/2010/main" val="255717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我们再从特殊行为特征上分析，</a:t>
            </a:r>
            <a:r>
              <a:rPr lang="zh-CN" altLang="zh-CN" sz="1200" kern="1200" dirty="0" smtClean="0">
                <a:solidFill>
                  <a:schemeClr val="tx1"/>
                </a:solidFill>
                <a:effectLst/>
                <a:latin typeface="+mn-lt"/>
                <a:ea typeface="+mn-ea"/>
                <a:cs typeface="+mn-cs"/>
              </a:rPr>
              <a:t>主要</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分涉警行为和特定通联行为</a:t>
            </a:r>
            <a:r>
              <a:rPr lang="zh-CN" altLang="en-US" sz="1200" kern="1200" dirty="0" smtClean="0">
                <a:solidFill>
                  <a:schemeClr val="tx1"/>
                </a:solidFill>
                <a:effectLst/>
                <a:latin typeface="+mn-lt"/>
                <a:ea typeface="+mn-ea"/>
                <a:cs typeface="+mn-cs"/>
              </a:rPr>
              <a:t>这两块来研究</a:t>
            </a:r>
            <a:r>
              <a:rPr lang="zh-CN" altLang="zh-CN"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16</a:t>
            </a:fld>
            <a:endParaRPr lang="zh-CN" altLang="en-US"/>
          </a:p>
        </p:txBody>
      </p:sp>
    </p:spTree>
    <p:extLst>
      <p:ext uri="{BB962C8B-B14F-4D97-AF65-F5344CB8AC3E}">
        <p14:creationId xmlns:p14="http://schemas.microsoft.com/office/powerpoint/2010/main" val="201236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644</a:t>
            </a:r>
            <a:r>
              <a:rPr lang="zh-CN" altLang="zh-CN" sz="1200" kern="1200" dirty="0" smtClean="0">
                <a:solidFill>
                  <a:schemeClr val="tx1"/>
                </a:solidFill>
                <a:effectLst/>
                <a:latin typeface="+mn-lt"/>
                <a:ea typeface="+mn-ea"/>
                <a:cs typeface="+mn-cs"/>
              </a:rPr>
              <a:t>名隐性涉毒人员</a:t>
            </a:r>
            <a:r>
              <a:rPr lang="zh-CN" altLang="en-US" sz="1200" kern="1200" dirty="0" smtClean="0">
                <a:solidFill>
                  <a:schemeClr val="tx1"/>
                </a:solidFill>
                <a:effectLst/>
                <a:latin typeface="+mn-lt"/>
                <a:ea typeface="+mn-ea"/>
                <a:cs typeface="+mn-cs"/>
              </a:rPr>
              <a:t>在历史上</a:t>
            </a:r>
            <a:r>
              <a:rPr lang="zh-CN" altLang="zh-CN" sz="1200" kern="1200" dirty="0" smtClean="0">
                <a:solidFill>
                  <a:schemeClr val="tx1"/>
                </a:solidFill>
                <a:effectLst/>
                <a:latin typeface="+mn-lt"/>
                <a:ea typeface="+mn-ea"/>
                <a:cs typeface="+mn-cs"/>
              </a:rPr>
              <a:t>共计涉警记录</a:t>
            </a:r>
            <a:r>
              <a:rPr lang="en-US" altLang="zh-CN" sz="1200" kern="1200" dirty="0" smtClean="0">
                <a:solidFill>
                  <a:schemeClr val="tx1"/>
                </a:solidFill>
                <a:effectLst/>
                <a:latin typeface="+mn-lt"/>
                <a:ea typeface="+mn-ea"/>
                <a:cs typeface="+mn-cs"/>
              </a:rPr>
              <a:t>561</a:t>
            </a:r>
            <a:r>
              <a:rPr lang="zh-CN" altLang="zh-CN" sz="1200" kern="1200" dirty="0" smtClean="0">
                <a:solidFill>
                  <a:schemeClr val="tx1"/>
                </a:solidFill>
                <a:effectLst/>
                <a:latin typeface="+mn-lt"/>
                <a:ea typeface="+mn-ea"/>
                <a:cs typeface="+mn-cs"/>
              </a:rPr>
              <a:t>人次，人均</a:t>
            </a:r>
            <a:r>
              <a:rPr lang="en-US" altLang="zh-CN" sz="1200" kern="1200" dirty="0" smtClean="0">
                <a:solidFill>
                  <a:schemeClr val="tx1"/>
                </a:solidFill>
                <a:effectLst/>
                <a:latin typeface="+mn-lt"/>
                <a:ea typeface="+mn-ea"/>
                <a:cs typeface="+mn-cs"/>
              </a:rPr>
              <a:t>0.87</a:t>
            </a:r>
            <a:r>
              <a:rPr lang="zh-CN" altLang="zh-CN" sz="1200" kern="1200" dirty="0" smtClean="0">
                <a:solidFill>
                  <a:schemeClr val="tx1"/>
                </a:solidFill>
                <a:effectLst/>
                <a:latin typeface="+mn-lt"/>
                <a:ea typeface="+mn-ea"/>
                <a:cs typeface="+mn-cs"/>
              </a:rPr>
              <a:t>次；而扬州市同年龄段的</a:t>
            </a:r>
            <a:r>
              <a:rPr lang="en-US" altLang="zh-CN" sz="1200" kern="1200" dirty="0" smtClean="0">
                <a:solidFill>
                  <a:schemeClr val="tx1"/>
                </a:solidFill>
                <a:effectLst/>
                <a:latin typeface="+mn-lt"/>
                <a:ea typeface="+mn-ea"/>
                <a:cs typeface="+mn-cs"/>
              </a:rPr>
              <a:t>127</a:t>
            </a:r>
            <a:r>
              <a:rPr lang="zh-CN" altLang="en-US" sz="1200" kern="1200" dirty="0" smtClean="0">
                <a:solidFill>
                  <a:schemeClr val="tx1"/>
                </a:solidFill>
                <a:effectLst/>
                <a:latin typeface="+mn-lt"/>
                <a:ea typeface="+mn-ea"/>
                <a:cs typeface="+mn-cs"/>
              </a:rPr>
              <a:t>万</a:t>
            </a:r>
            <a:r>
              <a:rPr lang="zh-CN" altLang="zh-CN" sz="1200" kern="1200" dirty="0" smtClean="0">
                <a:solidFill>
                  <a:schemeClr val="tx1"/>
                </a:solidFill>
                <a:effectLst/>
                <a:latin typeface="+mn-lt"/>
                <a:ea typeface="+mn-ea"/>
                <a:cs typeface="+mn-cs"/>
              </a:rPr>
              <a:t>实有人口中，人均涉警仅</a:t>
            </a:r>
            <a:r>
              <a:rPr lang="en-US" altLang="zh-CN" sz="1200" kern="1200" dirty="0" smtClean="0">
                <a:solidFill>
                  <a:schemeClr val="tx1"/>
                </a:solidFill>
                <a:effectLst/>
                <a:latin typeface="+mn-lt"/>
                <a:ea typeface="+mn-ea"/>
                <a:cs typeface="+mn-cs"/>
              </a:rPr>
              <a:t>0.25</a:t>
            </a:r>
            <a:r>
              <a:rPr lang="zh-CN" altLang="zh-CN" sz="1200" kern="1200" dirty="0" smtClean="0">
                <a:solidFill>
                  <a:schemeClr val="tx1"/>
                </a:solidFill>
                <a:effectLst/>
                <a:latin typeface="+mn-lt"/>
                <a:ea typeface="+mn-ea"/>
                <a:cs typeface="+mn-cs"/>
              </a:rPr>
              <a:t>次</a:t>
            </a:r>
            <a:r>
              <a:rPr lang="zh-CN" altLang="en-US" sz="1200" kern="1200" dirty="0" smtClean="0">
                <a:solidFill>
                  <a:schemeClr val="tx1"/>
                </a:solidFill>
                <a:effectLst/>
                <a:latin typeface="+mn-lt"/>
                <a:ea typeface="+mn-ea"/>
                <a:cs typeface="+mn-cs"/>
              </a:rPr>
              <a:t>。隐性涉毒人员的人均涉警次数明显偏高</a:t>
            </a:r>
            <a:r>
              <a:rPr lang="zh-CN" altLang="zh-CN"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17</a:t>
            </a:fld>
            <a:endParaRPr lang="zh-CN" altLang="en-US"/>
          </a:p>
        </p:txBody>
      </p:sp>
    </p:spTree>
    <p:extLst>
      <p:ext uri="{BB962C8B-B14F-4D97-AF65-F5344CB8AC3E}">
        <p14:creationId xmlns:p14="http://schemas.microsoft.com/office/powerpoint/2010/main" val="319792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smtClean="0">
                <a:solidFill>
                  <a:schemeClr val="tx1"/>
                </a:solidFill>
                <a:effectLst/>
                <a:latin typeface="+mn-lt"/>
                <a:ea typeface="+mn-ea"/>
                <a:cs typeface="+mn-cs"/>
              </a:rPr>
              <a:t>在国际上有一种公认的说</a:t>
            </a:r>
            <a:r>
              <a:rPr lang="zh-CN" altLang="en-US" sz="1200" kern="1200" dirty="0" smtClean="0">
                <a:solidFill>
                  <a:schemeClr val="tx1"/>
                </a:solidFill>
                <a:effectLst/>
                <a:latin typeface="+mn-lt"/>
                <a:ea typeface="+mn-ea"/>
                <a:cs typeface="+mn-cs"/>
              </a:rPr>
              <a:t>法，就是一名显性涉毒人员周边有</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名隐性吸毒人员，基于这点，我们对特定通联行为进行研究，我们是想看是否当一个人与越多的涉毒人员有通联时，他的涉毒可能性就越大。我们抽取蛛网中</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月以来</a:t>
            </a:r>
            <a:r>
              <a:rPr lang="zh-CN" altLang="en-US" sz="1200" kern="1200" dirty="0" smtClean="0">
                <a:solidFill>
                  <a:schemeClr val="tx1"/>
                </a:solidFill>
                <a:effectLst/>
                <a:latin typeface="+mn-lt"/>
                <a:ea typeface="+mn-ea"/>
                <a:cs typeface="+mn-cs"/>
              </a:rPr>
              <a:t>，共</a:t>
            </a:r>
            <a:r>
              <a:rPr lang="en-US" altLang="zh-CN" sz="1200" kern="1200" dirty="0" smtClean="0">
                <a:solidFill>
                  <a:schemeClr val="tx1"/>
                </a:solidFill>
                <a:effectLst/>
                <a:latin typeface="+mn-lt"/>
                <a:ea typeface="+mn-ea"/>
                <a:cs typeface="+mn-cs"/>
              </a:rPr>
              <a:t>211</a:t>
            </a:r>
            <a:r>
              <a:rPr lang="zh-CN" altLang="zh-CN" sz="1200" kern="1200" dirty="0" smtClean="0">
                <a:solidFill>
                  <a:schemeClr val="tx1"/>
                </a:solidFill>
                <a:effectLst/>
                <a:latin typeface="+mn-lt"/>
                <a:ea typeface="+mn-ea"/>
                <a:cs typeface="+mn-cs"/>
              </a:rPr>
              <a:t>名涉毒人员</a:t>
            </a:r>
            <a:r>
              <a:rPr lang="zh-CN" altLang="en-US" sz="1200" kern="1200" dirty="0" smtClean="0">
                <a:solidFill>
                  <a:schemeClr val="tx1"/>
                </a:solidFill>
                <a:effectLst/>
                <a:latin typeface="+mn-lt"/>
                <a:ea typeface="+mn-ea"/>
                <a:cs typeface="+mn-cs"/>
              </a:rPr>
              <a:t>手机</a:t>
            </a:r>
            <a:r>
              <a:rPr lang="zh-CN" altLang="zh-CN" sz="1200" kern="1200" dirty="0" smtClean="0">
                <a:solidFill>
                  <a:schemeClr val="tx1"/>
                </a:solidFill>
                <a:effectLst/>
                <a:latin typeface="+mn-lt"/>
                <a:ea typeface="+mn-ea"/>
                <a:cs typeface="+mn-cs"/>
              </a:rPr>
              <a:t>通讯录</a:t>
            </a:r>
            <a:r>
              <a:rPr lang="zh-CN" altLang="en-US" sz="1200" kern="1200" dirty="0" smtClean="0">
                <a:solidFill>
                  <a:schemeClr val="tx1"/>
                </a:solidFill>
                <a:effectLst/>
                <a:latin typeface="+mn-lt"/>
                <a:ea typeface="+mn-ea"/>
                <a:cs typeface="+mn-cs"/>
              </a:rPr>
              <a:t>上的所有</a:t>
            </a:r>
            <a:r>
              <a:rPr lang="zh-CN" altLang="zh-CN" sz="1200" kern="1200" dirty="0" smtClean="0">
                <a:solidFill>
                  <a:schemeClr val="tx1"/>
                </a:solidFill>
                <a:effectLst/>
                <a:latin typeface="+mn-lt"/>
                <a:ea typeface="+mn-ea"/>
                <a:cs typeface="+mn-cs"/>
              </a:rPr>
              <a:t>号码，对</a:t>
            </a:r>
            <a:r>
              <a:rPr lang="zh-CN" altLang="en-US" sz="1200" kern="1200" dirty="0" smtClean="0">
                <a:solidFill>
                  <a:schemeClr val="tx1"/>
                </a:solidFill>
                <a:effectLst/>
                <a:latin typeface="+mn-lt"/>
                <a:ea typeface="+mn-ea"/>
                <a:cs typeface="+mn-cs"/>
              </a:rPr>
              <a:t>这些号码中可以</a:t>
            </a:r>
            <a:r>
              <a:rPr lang="zh-CN" altLang="zh-CN" sz="1200" kern="1200" dirty="0" smtClean="0">
                <a:solidFill>
                  <a:schemeClr val="tx1"/>
                </a:solidFill>
                <a:effectLst/>
                <a:latin typeface="+mn-lt"/>
                <a:ea typeface="+mn-ea"/>
                <a:cs typeface="+mn-cs"/>
              </a:rPr>
              <a:t>比中身份的人员进行比对。发现被这</a:t>
            </a:r>
            <a:r>
              <a:rPr lang="en-US" altLang="zh-CN" sz="1200" kern="1200" dirty="0" smtClean="0">
                <a:solidFill>
                  <a:schemeClr val="tx1"/>
                </a:solidFill>
                <a:effectLst/>
                <a:latin typeface="+mn-lt"/>
                <a:ea typeface="+mn-ea"/>
                <a:cs typeface="+mn-cs"/>
              </a:rPr>
              <a:t>211</a:t>
            </a:r>
            <a:r>
              <a:rPr lang="zh-CN" altLang="zh-CN" sz="1200" kern="1200" dirty="0" smtClean="0">
                <a:solidFill>
                  <a:schemeClr val="tx1"/>
                </a:solidFill>
                <a:effectLst/>
                <a:latin typeface="+mn-lt"/>
                <a:ea typeface="+mn-ea"/>
                <a:cs typeface="+mn-cs"/>
              </a:rPr>
              <a:t>人中的一人存为关系人的</a:t>
            </a:r>
            <a:r>
              <a:rPr lang="zh-CN" altLang="en-US" sz="1200" kern="1200" dirty="0" smtClean="0">
                <a:solidFill>
                  <a:schemeClr val="tx1"/>
                </a:solidFill>
                <a:effectLst/>
                <a:latin typeface="+mn-lt"/>
                <a:ea typeface="+mn-ea"/>
                <a:cs typeface="+mn-cs"/>
              </a:rPr>
              <a:t>有</a:t>
            </a:r>
            <a:r>
              <a:rPr lang="en-US" altLang="zh-CN" sz="1200" kern="1200" dirty="0" smtClean="0">
                <a:solidFill>
                  <a:schemeClr val="tx1"/>
                </a:solidFill>
                <a:effectLst/>
                <a:latin typeface="+mn-lt"/>
                <a:ea typeface="+mn-ea"/>
                <a:cs typeface="+mn-cs"/>
              </a:rPr>
              <a:t>3558</a:t>
            </a:r>
            <a:r>
              <a:rPr lang="zh-CN" altLang="zh-CN" sz="1200" kern="1200" dirty="0" smtClean="0">
                <a:solidFill>
                  <a:schemeClr val="tx1"/>
                </a:solidFill>
                <a:effectLst/>
                <a:latin typeface="+mn-lt"/>
                <a:ea typeface="+mn-ea"/>
                <a:cs typeface="+mn-cs"/>
              </a:rPr>
              <a:t>人，其中因涉毒被公安机关打击处理过的共</a:t>
            </a:r>
            <a:r>
              <a:rPr lang="en-US" altLang="zh-CN" sz="1200" kern="1200" dirty="0" smtClean="0">
                <a:solidFill>
                  <a:schemeClr val="tx1"/>
                </a:solidFill>
                <a:effectLst/>
                <a:latin typeface="+mn-lt"/>
                <a:ea typeface="+mn-ea"/>
                <a:cs typeface="+mn-cs"/>
              </a:rPr>
              <a:t>420</a:t>
            </a:r>
            <a:r>
              <a:rPr lang="zh-CN" altLang="zh-CN" sz="1200" kern="1200" dirty="0" smtClean="0">
                <a:solidFill>
                  <a:schemeClr val="tx1"/>
                </a:solidFill>
                <a:effectLst/>
                <a:latin typeface="+mn-lt"/>
                <a:ea typeface="+mn-ea"/>
                <a:cs typeface="+mn-cs"/>
              </a:rPr>
              <a:t>人，占比</a:t>
            </a:r>
            <a:r>
              <a:rPr lang="en-US" altLang="zh-CN" sz="1200" kern="1200" dirty="0" smtClean="0">
                <a:solidFill>
                  <a:schemeClr val="tx1"/>
                </a:solidFill>
                <a:effectLst/>
                <a:latin typeface="+mn-lt"/>
                <a:ea typeface="+mn-ea"/>
                <a:cs typeface="+mn-cs"/>
              </a:rPr>
              <a:t>11.8%</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被两名涉毒人员存为关系人的，涉毒人员占比</a:t>
            </a:r>
            <a:r>
              <a:rPr lang="en-US" altLang="zh-CN" sz="1200" kern="1200" dirty="0" smtClean="0">
                <a:solidFill>
                  <a:schemeClr val="tx1"/>
                </a:solidFill>
                <a:effectLst/>
                <a:latin typeface="+mn-lt"/>
                <a:ea typeface="+mn-ea"/>
                <a:cs typeface="+mn-cs"/>
              </a:rPr>
              <a:t>16.6%</a:t>
            </a:r>
            <a:r>
              <a:rPr lang="zh-CN" altLang="en-US" sz="1200" kern="1200" dirty="0" smtClean="0">
                <a:solidFill>
                  <a:schemeClr val="tx1"/>
                </a:solidFill>
                <a:effectLst/>
                <a:latin typeface="+mn-lt"/>
                <a:ea typeface="+mn-ea"/>
                <a:cs typeface="+mn-cs"/>
              </a:rPr>
              <a:t>，被三名涉毒人员存为关系人的，涉毒人员占比上升到</a:t>
            </a:r>
            <a:r>
              <a:rPr lang="en-US" altLang="zh-CN" sz="1200" kern="1200" dirty="0" smtClean="0">
                <a:solidFill>
                  <a:schemeClr val="tx1"/>
                </a:solidFill>
                <a:effectLst/>
                <a:latin typeface="+mn-lt"/>
                <a:ea typeface="+mn-ea"/>
                <a:cs typeface="+mn-cs"/>
              </a:rPr>
              <a:t>25.3%</a:t>
            </a:r>
            <a:r>
              <a:rPr lang="zh-CN" altLang="en-US"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18</a:t>
            </a:fld>
            <a:endParaRPr lang="zh-CN" altLang="en-US"/>
          </a:p>
        </p:txBody>
      </p:sp>
    </p:spTree>
    <p:extLst>
      <p:ext uri="{BB962C8B-B14F-4D97-AF65-F5344CB8AC3E}">
        <p14:creationId xmlns:p14="http://schemas.microsoft.com/office/powerpoint/2010/main" val="280364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而被四名涉毒人员存为关系人的，涉毒人员占比已经超过了</a:t>
            </a:r>
            <a:r>
              <a:rPr lang="en-US" altLang="zh-CN" sz="1200" kern="1200" dirty="0" smtClean="0">
                <a:solidFill>
                  <a:schemeClr val="tx1"/>
                </a:solidFill>
                <a:effectLst/>
                <a:latin typeface="+mn-lt"/>
                <a:ea typeface="+mn-ea"/>
                <a:cs typeface="+mn-cs"/>
              </a:rPr>
              <a:t>50%</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当</a:t>
            </a:r>
            <a:r>
              <a:rPr lang="zh-CN" altLang="en-US" sz="1200" kern="1200" dirty="0" smtClean="0">
                <a:solidFill>
                  <a:schemeClr val="tx1"/>
                </a:solidFill>
                <a:effectLst/>
                <a:latin typeface="+mn-lt"/>
                <a:ea typeface="+mn-ea"/>
                <a:cs typeface="+mn-cs"/>
              </a:rPr>
              <a:t>我们分析到</a:t>
            </a:r>
            <a:r>
              <a:rPr lang="zh-CN" altLang="zh-CN" sz="1200" kern="1200" dirty="0" smtClean="0">
                <a:solidFill>
                  <a:schemeClr val="tx1"/>
                </a:solidFill>
                <a:effectLst/>
                <a:latin typeface="+mn-lt"/>
                <a:ea typeface="+mn-ea"/>
                <a:cs typeface="+mn-cs"/>
              </a:rPr>
              <a:t>被五个涉毒人员存为手机联系</a:t>
            </a:r>
            <a:r>
              <a:rPr lang="zh-CN" altLang="en-US" sz="1200" kern="1200" dirty="0" smtClean="0">
                <a:solidFill>
                  <a:schemeClr val="tx1"/>
                </a:solidFill>
                <a:effectLst/>
                <a:latin typeface="+mn-lt"/>
                <a:ea typeface="+mn-ea"/>
                <a:cs typeface="+mn-cs"/>
              </a:rPr>
              <a:t>时</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只剩下两类人了，一类是违法犯罪人员，其中涉毒人员占比</a:t>
            </a:r>
            <a:r>
              <a:rPr lang="en-US" altLang="zh-CN" sz="1200" kern="1200" dirty="0" smtClean="0">
                <a:solidFill>
                  <a:schemeClr val="tx1"/>
                </a:solidFill>
                <a:effectLst/>
                <a:latin typeface="+mn-lt"/>
                <a:ea typeface="+mn-ea"/>
                <a:cs typeface="+mn-cs"/>
              </a:rPr>
              <a:t>66.7%</a:t>
            </a:r>
            <a:r>
              <a:rPr lang="zh-CN" altLang="en-US" sz="1200" kern="1200" dirty="0" smtClean="0">
                <a:solidFill>
                  <a:schemeClr val="tx1"/>
                </a:solidFill>
                <a:effectLst/>
                <a:latin typeface="+mn-lt"/>
                <a:ea typeface="+mn-ea"/>
                <a:cs typeface="+mn-cs"/>
              </a:rPr>
              <a:t>，另一类就是我们公安干警了。当分析到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有六个特定联系人时，符合条件的人无一例外都因涉毒被我们公安机关打击处理过的。大家看到的这张图，明显说明当一个人的特定通联关系人越多时，他的涉毒可能性就越高。</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19</a:t>
            </a:fld>
            <a:endParaRPr lang="zh-CN" altLang="en-US"/>
          </a:p>
        </p:txBody>
      </p:sp>
    </p:spTree>
    <p:extLst>
      <p:ext uri="{BB962C8B-B14F-4D97-AF65-F5344CB8AC3E}">
        <p14:creationId xmlns:p14="http://schemas.microsoft.com/office/powerpoint/2010/main" val="22196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首先我们来谈一谈我们方案的建设背景</a:t>
            </a:r>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a:t>
            </a:fld>
            <a:endParaRPr lang="zh-CN" altLang="en-US"/>
          </a:p>
        </p:txBody>
      </p:sp>
    </p:spTree>
    <p:extLst>
      <p:ext uri="{BB962C8B-B14F-4D97-AF65-F5344CB8AC3E}">
        <p14:creationId xmlns:p14="http://schemas.microsoft.com/office/powerpoint/2010/main" val="656501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另外需要向大家说明一下的是，</a:t>
            </a:r>
            <a:r>
              <a:rPr lang="zh-CN" altLang="zh-CN" sz="1200" kern="1200" dirty="0" smtClean="0">
                <a:solidFill>
                  <a:schemeClr val="tx1"/>
                </a:solidFill>
                <a:effectLst/>
                <a:latin typeface="+mn-lt"/>
                <a:ea typeface="+mn-ea"/>
                <a:cs typeface="+mn-cs"/>
              </a:rPr>
              <a:t>在</a:t>
            </a:r>
            <a:r>
              <a:rPr lang="zh-CN" altLang="en-US" sz="1200" kern="1200" dirty="0" smtClean="0">
                <a:solidFill>
                  <a:schemeClr val="tx1"/>
                </a:solidFill>
                <a:effectLst/>
                <a:latin typeface="+mn-lt"/>
                <a:ea typeface="+mn-ea"/>
                <a:cs typeface="+mn-cs"/>
              </a:rPr>
              <a:t>这个</a:t>
            </a:r>
            <a:r>
              <a:rPr lang="zh-CN" altLang="zh-CN" sz="1200" kern="1200" dirty="0" smtClean="0">
                <a:solidFill>
                  <a:schemeClr val="tx1"/>
                </a:solidFill>
                <a:effectLst/>
                <a:latin typeface="+mn-lt"/>
                <a:ea typeface="+mn-ea"/>
                <a:cs typeface="+mn-cs"/>
              </a:rPr>
              <a:t>测算中，我们仅仅是以比中显性涉毒人员为标准来计算占比</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a:t>
            </a:r>
            <a:r>
              <a:rPr lang="zh-CN" altLang="zh-CN" sz="1200" kern="1200" dirty="0" smtClean="0">
                <a:solidFill>
                  <a:schemeClr val="tx1"/>
                </a:solidFill>
                <a:effectLst/>
                <a:latin typeface="+mn-lt"/>
                <a:ea typeface="+mn-ea"/>
                <a:cs typeface="+mn-cs"/>
              </a:rPr>
              <a:t>在实际情况中，</a:t>
            </a:r>
            <a:r>
              <a:rPr lang="zh-CN" altLang="en-US" sz="1200" kern="1200" dirty="0" smtClean="0">
                <a:solidFill>
                  <a:schemeClr val="tx1"/>
                </a:solidFill>
                <a:effectLst/>
                <a:latin typeface="+mn-lt"/>
                <a:ea typeface="+mn-ea"/>
                <a:cs typeface="+mn-cs"/>
              </a:rPr>
              <a:t>肯</a:t>
            </a:r>
            <a:r>
              <a:rPr lang="zh-CN" altLang="zh-CN" sz="1200" kern="1200" dirty="0" smtClean="0">
                <a:solidFill>
                  <a:schemeClr val="tx1"/>
                </a:solidFill>
                <a:effectLst/>
                <a:latin typeface="+mn-lt"/>
                <a:ea typeface="+mn-ea"/>
                <a:cs typeface="+mn-cs"/>
              </a:rPr>
              <a:t>定是有部分涉毒人员</a:t>
            </a:r>
            <a:r>
              <a:rPr lang="zh-CN" altLang="en-US" sz="1200" kern="1200" dirty="0" smtClean="0">
                <a:solidFill>
                  <a:schemeClr val="tx1"/>
                </a:solidFill>
                <a:effectLst/>
                <a:latin typeface="+mn-lt"/>
                <a:ea typeface="+mn-ea"/>
                <a:cs typeface="+mn-cs"/>
              </a:rPr>
              <a:t>是没有被查处过的</a:t>
            </a:r>
            <a:r>
              <a:rPr lang="zh-CN" altLang="zh-CN" sz="1200" kern="1200" dirty="0" smtClean="0">
                <a:solidFill>
                  <a:schemeClr val="tx1"/>
                </a:solidFill>
                <a:effectLst/>
                <a:latin typeface="+mn-lt"/>
                <a:ea typeface="+mn-ea"/>
                <a:cs typeface="+mn-cs"/>
              </a:rPr>
              <a:t>，所以我们所测算出的涉毒人员比中率</a:t>
            </a:r>
            <a:r>
              <a:rPr lang="zh-CN" altLang="en-US" sz="1200" kern="1200" dirty="0" smtClean="0">
                <a:solidFill>
                  <a:schemeClr val="tx1"/>
                </a:solidFill>
                <a:effectLst/>
                <a:latin typeface="+mn-lt"/>
                <a:ea typeface="+mn-ea"/>
                <a:cs typeface="+mn-cs"/>
              </a:rPr>
              <a:t>其实是一个</a:t>
            </a:r>
            <a:r>
              <a:rPr lang="zh-CN" altLang="zh-CN" sz="1200" kern="1200" dirty="0" smtClean="0">
                <a:solidFill>
                  <a:schemeClr val="tx1"/>
                </a:solidFill>
                <a:effectLst/>
                <a:latin typeface="+mn-lt"/>
                <a:ea typeface="+mn-ea"/>
                <a:cs typeface="+mn-cs"/>
              </a:rPr>
              <a:t>最小值。</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20</a:t>
            </a:fld>
            <a:endParaRPr lang="zh-CN" altLang="en-US"/>
          </a:p>
        </p:txBody>
      </p:sp>
    </p:spTree>
    <p:extLst>
      <p:ext uri="{BB962C8B-B14F-4D97-AF65-F5344CB8AC3E}">
        <p14:creationId xmlns:p14="http://schemas.microsoft.com/office/powerpoint/2010/main" val="2554990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在标签应用时，我们仍然以涉毒人员为例向大家汇报。我们之前从</a:t>
            </a:r>
            <a:r>
              <a:rPr lang="zh-CN" altLang="zh-CN" sz="1200" kern="1200" dirty="0" smtClean="0">
                <a:solidFill>
                  <a:schemeClr val="tx1"/>
                </a:solidFill>
                <a:effectLst/>
                <a:latin typeface="+mn-lt"/>
                <a:ea typeface="+mn-ea"/>
                <a:cs typeface="+mn-cs"/>
              </a:rPr>
              <a:t>三个维</a:t>
            </a:r>
            <a:r>
              <a:rPr lang="zh-CN" altLang="en-US" sz="1200" kern="1200" dirty="0" smtClean="0">
                <a:solidFill>
                  <a:schemeClr val="tx1"/>
                </a:solidFill>
                <a:effectLst/>
                <a:latin typeface="+mn-lt"/>
                <a:ea typeface="+mn-ea"/>
                <a:cs typeface="+mn-cs"/>
              </a:rPr>
              <a:t>分析出的八</a:t>
            </a:r>
            <a:r>
              <a:rPr lang="zh-CN" altLang="zh-CN" sz="1200" kern="1200" dirty="0" smtClean="0">
                <a:solidFill>
                  <a:schemeClr val="tx1"/>
                </a:solidFill>
                <a:effectLst/>
                <a:latin typeface="+mn-lt"/>
                <a:ea typeface="+mn-ea"/>
                <a:cs typeface="+mn-cs"/>
              </a:rPr>
              <a:t>项标签指标中，</a:t>
            </a:r>
            <a:r>
              <a:rPr lang="zh-CN" altLang="en-US" sz="1200" kern="1200" dirty="0" smtClean="0">
                <a:solidFill>
                  <a:schemeClr val="tx1"/>
                </a:solidFill>
                <a:effectLst/>
                <a:latin typeface="+mn-lt"/>
                <a:ea typeface="+mn-ea"/>
                <a:cs typeface="+mn-cs"/>
              </a:rPr>
              <a:t>我们先将</a:t>
            </a:r>
            <a:r>
              <a:rPr lang="zh-CN" altLang="zh-CN" sz="1200" kern="1200" dirty="0" smtClean="0">
                <a:solidFill>
                  <a:schemeClr val="tx1"/>
                </a:solidFill>
                <a:effectLst/>
                <a:latin typeface="+mn-lt"/>
                <a:ea typeface="+mn-ea"/>
                <a:cs typeface="+mn-cs"/>
              </a:rPr>
              <a:t>年龄作为</a:t>
            </a:r>
            <a:r>
              <a:rPr lang="zh-CN" altLang="en-US" sz="1200" kern="1200" dirty="0" smtClean="0">
                <a:solidFill>
                  <a:schemeClr val="tx1"/>
                </a:solidFill>
                <a:effectLst/>
                <a:latin typeface="+mn-lt"/>
                <a:ea typeface="+mn-ea"/>
                <a:cs typeface="+mn-cs"/>
              </a:rPr>
              <a:t>一个</a:t>
            </a:r>
            <a:r>
              <a:rPr lang="zh-CN" altLang="zh-CN" sz="1200" kern="1200" dirty="0" smtClean="0">
                <a:solidFill>
                  <a:schemeClr val="tx1"/>
                </a:solidFill>
                <a:effectLst/>
                <a:latin typeface="+mn-lt"/>
                <a:ea typeface="+mn-ea"/>
                <a:cs typeface="+mn-cs"/>
              </a:rPr>
              <a:t>基础条件</a:t>
            </a:r>
            <a:r>
              <a:rPr lang="zh-CN" altLang="en-US" sz="1200" kern="1200" dirty="0" smtClean="0">
                <a:solidFill>
                  <a:schemeClr val="tx1"/>
                </a:solidFill>
                <a:effectLst/>
                <a:latin typeface="+mn-lt"/>
                <a:ea typeface="+mn-ea"/>
                <a:cs typeface="+mn-cs"/>
              </a:rPr>
              <a:t>来排除一些小孩和老人</a:t>
            </a:r>
            <a:r>
              <a:rPr lang="zh-CN" altLang="zh-CN" sz="1200" kern="1200" dirty="0" smtClean="0">
                <a:solidFill>
                  <a:schemeClr val="tx1"/>
                </a:solidFill>
                <a:effectLst/>
                <a:latin typeface="+mn-lt"/>
                <a:ea typeface="+mn-ea"/>
                <a:cs typeface="+mn-cs"/>
              </a:rPr>
              <a:t>，而涉毒前科这项指</a:t>
            </a:r>
            <a:r>
              <a:rPr lang="zh-CN" altLang="en-US" sz="1200" kern="1200" dirty="0" smtClean="0">
                <a:solidFill>
                  <a:schemeClr val="tx1"/>
                </a:solidFill>
                <a:effectLst/>
                <a:latin typeface="+mn-lt"/>
                <a:ea typeface="+mn-ea"/>
                <a:cs typeface="+mn-cs"/>
              </a:rPr>
              <a:t>因为它的</a:t>
            </a:r>
            <a:r>
              <a:rPr lang="zh-CN" altLang="zh-CN" sz="1200" kern="1200" dirty="0" smtClean="0">
                <a:solidFill>
                  <a:schemeClr val="tx1"/>
                </a:solidFill>
                <a:effectLst/>
                <a:latin typeface="+mn-lt"/>
                <a:ea typeface="+mn-ea"/>
                <a:cs typeface="+mn-cs"/>
              </a:rPr>
              <a:t>比中率</a:t>
            </a:r>
            <a:r>
              <a:rPr lang="zh-CN" altLang="en-US" sz="1200" kern="1200" dirty="0" smtClean="0">
                <a:solidFill>
                  <a:schemeClr val="tx1"/>
                </a:solidFill>
                <a:effectLst/>
                <a:latin typeface="+mn-lt"/>
                <a:ea typeface="+mn-ea"/>
                <a:cs typeface="+mn-cs"/>
              </a:rPr>
              <a:t>比</a:t>
            </a:r>
            <a:r>
              <a:rPr lang="zh-CN" altLang="zh-CN" sz="1200" kern="1200" dirty="0" smtClean="0">
                <a:solidFill>
                  <a:schemeClr val="tx1"/>
                </a:solidFill>
                <a:effectLst/>
                <a:latin typeface="+mn-lt"/>
                <a:ea typeface="+mn-ea"/>
                <a:cs typeface="+mn-cs"/>
              </a:rPr>
              <a:t>较高，所以可直接</a:t>
            </a:r>
            <a:r>
              <a:rPr lang="zh-CN" altLang="en-US" sz="1200" kern="1200" dirty="0" smtClean="0">
                <a:solidFill>
                  <a:schemeClr val="tx1"/>
                </a:solidFill>
                <a:effectLst/>
                <a:latin typeface="+mn-lt"/>
                <a:ea typeface="+mn-ea"/>
                <a:cs typeface="+mn-cs"/>
              </a:rPr>
              <a:t>将符合条件的人</a:t>
            </a:r>
            <a:r>
              <a:rPr lang="zh-CN" altLang="zh-CN" sz="1200" kern="1200" dirty="0" smtClean="0">
                <a:solidFill>
                  <a:schemeClr val="tx1"/>
                </a:solidFill>
                <a:effectLst/>
                <a:latin typeface="+mn-lt"/>
                <a:ea typeface="+mn-ea"/>
                <a:cs typeface="+mn-cs"/>
              </a:rPr>
              <a:t>定为高风险</a:t>
            </a:r>
            <a:r>
              <a:rPr lang="zh-CN" altLang="en-US" sz="1200" kern="1200" dirty="0" smtClean="0">
                <a:solidFill>
                  <a:schemeClr val="tx1"/>
                </a:solidFill>
                <a:effectLst/>
                <a:latin typeface="+mn-lt"/>
                <a:ea typeface="+mn-ea"/>
                <a:cs typeface="+mn-cs"/>
              </a:rPr>
              <a:t>涉毒</a:t>
            </a:r>
            <a:r>
              <a:rPr lang="zh-CN" altLang="zh-CN" sz="1200" kern="1200" dirty="0" smtClean="0">
                <a:solidFill>
                  <a:schemeClr val="tx1"/>
                </a:solidFill>
                <a:effectLst/>
                <a:latin typeface="+mn-lt"/>
                <a:ea typeface="+mn-ea"/>
                <a:cs typeface="+mn-cs"/>
              </a:rPr>
              <a:t>人员，</a:t>
            </a:r>
            <a:r>
              <a:rPr lang="zh-CN" altLang="en-US" sz="1200" kern="1200" dirty="0" smtClean="0">
                <a:solidFill>
                  <a:schemeClr val="tx1"/>
                </a:solidFill>
                <a:effectLst/>
                <a:latin typeface="+mn-lt"/>
                <a:ea typeface="+mn-ea"/>
                <a:cs typeface="+mn-cs"/>
              </a:rPr>
              <a:t>那么我们民警</a:t>
            </a:r>
            <a:r>
              <a:rPr lang="zh-CN" altLang="zh-CN" sz="1200" kern="1200" dirty="0" smtClean="0">
                <a:solidFill>
                  <a:schemeClr val="tx1"/>
                </a:solidFill>
                <a:effectLst/>
                <a:latin typeface="+mn-lt"/>
                <a:ea typeface="+mn-ea"/>
                <a:cs typeface="+mn-cs"/>
              </a:rPr>
              <a:t>在工作中</a:t>
            </a:r>
            <a:r>
              <a:rPr lang="zh-CN" altLang="en-US" sz="1200" kern="1200" dirty="0" smtClean="0">
                <a:solidFill>
                  <a:schemeClr val="tx1"/>
                </a:solidFill>
                <a:effectLst/>
                <a:latin typeface="+mn-lt"/>
                <a:ea typeface="+mn-ea"/>
                <a:cs typeface="+mn-cs"/>
              </a:rPr>
              <a:t>就</a:t>
            </a:r>
            <a:r>
              <a:rPr lang="zh-CN" altLang="zh-CN" sz="1200" kern="1200" dirty="0" smtClean="0">
                <a:solidFill>
                  <a:schemeClr val="tx1"/>
                </a:solidFill>
                <a:effectLst/>
                <a:latin typeface="+mn-lt"/>
                <a:ea typeface="+mn-ea"/>
                <a:cs typeface="+mn-cs"/>
              </a:rPr>
              <a:t>可以结合</a:t>
            </a:r>
            <a:r>
              <a:rPr lang="zh-CN" altLang="en-US" sz="1200" kern="1200" dirty="0" smtClean="0">
                <a:solidFill>
                  <a:schemeClr val="tx1"/>
                </a:solidFill>
                <a:effectLst/>
                <a:latin typeface="+mn-lt"/>
                <a:ea typeface="+mn-ea"/>
                <a:cs typeface="+mn-cs"/>
              </a:rPr>
              <a:t>这些人的</a:t>
            </a:r>
            <a:r>
              <a:rPr lang="zh-CN" altLang="zh-CN" sz="1200" kern="1200" dirty="0" smtClean="0">
                <a:solidFill>
                  <a:schemeClr val="tx1"/>
                </a:solidFill>
                <a:effectLst/>
                <a:latin typeface="+mn-lt"/>
                <a:ea typeface="+mn-ea"/>
                <a:cs typeface="+mn-cs"/>
              </a:rPr>
              <a:t>公寓</a:t>
            </a:r>
            <a:r>
              <a:rPr lang="zh-CN" altLang="en-US" sz="1200" kern="1200" dirty="0" smtClean="0">
                <a:solidFill>
                  <a:schemeClr val="tx1"/>
                </a:solidFill>
                <a:effectLst/>
                <a:latin typeface="+mn-lt"/>
                <a:ea typeface="+mn-ea"/>
                <a:cs typeface="+mn-cs"/>
              </a:rPr>
              <a:t>楼</a:t>
            </a:r>
            <a:r>
              <a:rPr lang="zh-CN" altLang="zh-CN" sz="1200" kern="1200" dirty="0" smtClean="0">
                <a:solidFill>
                  <a:schemeClr val="tx1"/>
                </a:solidFill>
                <a:effectLst/>
                <a:latin typeface="+mn-lt"/>
                <a:ea typeface="+mn-ea"/>
                <a:cs typeface="+mn-cs"/>
              </a:rPr>
              <a:t>进出记录，适时</a:t>
            </a:r>
            <a:r>
              <a:rPr lang="zh-CN" altLang="en-US" sz="1200" kern="1200" dirty="0" smtClean="0">
                <a:solidFill>
                  <a:schemeClr val="tx1"/>
                </a:solidFill>
                <a:effectLst/>
                <a:latin typeface="+mn-lt"/>
                <a:ea typeface="+mn-ea"/>
                <a:cs typeface="+mn-cs"/>
              </a:rPr>
              <a:t>地</a:t>
            </a:r>
            <a:r>
              <a:rPr lang="zh-CN" altLang="zh-CN" sz="1200" kern="1200" dirty="0" smtClean="0">
                <a:solidFill>
                  <a:schemeClr val="tx1"/>
                </a:solidFill>
                <a:effectLst/>
                <a:latin typeface="+mn-lt"/>
                <a:ea typeface="+mn-ea"/>
                <a:cs typeface="+mn-cs"/>
              </a:rPr>
              <a:t>上门</a:t>
            </a:r>
            <a:r>
              <a:rPr lang="zh-CN" altLang="en-US" sz="1200" kern="1200" dirty="0" smtClean="0">
                <a:solidFill>
                  <a:schemeClr val="tx1"/>
                </a:solidFill>
                <a:effectLst/>
                <a:latin typeface="+mn-lt"/>
                <a:ea typeface="+mn-ea"/>
                <a:cs typeface="+mn-cs"/>
              </a:rPr>
              <a:t>进行</a:t>
            </a:r>
            <a:r>
              <a:rPr lang="zh-CN" altLang="zh-CN" sz="1200" kern="1200" dirty="0" smtClean="0">
                <a:solidFill>
                  <a:schemeClr val="tx1"/>
                </a:solidFill>
                <a:effectLst/>
                <a:latin typeface="+mn-lt"/>
                <a:ea typeface="+mn-ea"/>
                <a:cs typeface="+mn-cs"/>
              </a:rPr>
              <a:t>核查；</a:t>
            </a:r>
            <a:r>
              <a:rPr lang="zh-CN" altLang="en-US" sz="1200" kern="1200" dirty="0" smtClean="0">
                <a:solidFill>
                  <a:schemeClr val="tx1"/>
                </a:solidFill>
                <a:effectLst/>
                <a:latin typeface="+mn-lt"/>
                <a:ea typeface="+mn-ea"/>
                <a:cs typeface="+mn-cs"/>
              </a:rPr>
              <a:t>而剩下的</a:t>
            </a:r>
            <a:r>
              <a:rPr lang="zh-CN" altLang="zh-CN" sz="1200" kern="1200" dirty="0" smtClean="0">
                <a:solidFill>
                  <a:schemeClr val="tx1"/>
                </a:solidFill>
                <a:effectLst/>
                <a:latin typeface="+mn-lt"/>
                <a:ea typeface="+mn-ea"/>
                <a:cs typeface="+mn-cs"/>
              </a:rPr>
              <a:t>五项标签指标</a:t>
            </a:r>
            <a:r>
              <a:rPr lang="zh-CN" altLang="en-US" sz="1200" kern="1200" dirty="0" smtClean="0">
                <a:solidFill>
                  <a:schemeClr val="tx1"/>
                </a:solidFill>
                <a:effectLst/>
                <a:latin typeface="+mn-lt"/>
                <a:ea typeface="+mn-ea"/>
                <a:cs typeface="+mn-cs"/>
              </a:rPr>
              <a:t>按照大家看到的这个图表</a:t>
            </a:r>
            <a:r>
              <a:rPr lang="zh-CN" altLang="zh-CN" sz="1200" kern="1200" dirty="0" smtClean="0">
                <a:solidFill>
                  <a:schemeClr val="tx1"/>
                </a:solidFill>
                <a:effectLst/>
                <a:latin typeface="+mn-lt"/>
                <a:ea typeface="+mn-ea"/>
                <a:cs typeface="+mn-cs"/>
              </a:rPr>
              <a:t>进行分类。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21</a:t>
            </a:fld>
            <a:endParaRPr lang="zh-CN" altLang="en-US"/>
          </a:p>
        </p:txBody>
      </p:sp>
    </p:spTree>
    <p:extLst>
      <p:ext uri="{BB962C8B-B14F-4D97-AF65-F5344CB8AC3E}">
        <p14:creationId xmlns:p14="http://schemas.microsoft.com/office/powerpoint/2010/main" val="455207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下一步，我们通过对五个标签指标的组合</a:t>
            </a:r>
            <a:r>
              <a:rPr lang="zh-CN" altLang="en-US" sz="1200" kern="1200" dirty="0" smtClean="0">
                <a:solidFill>
                  <a:schemeClr val="tx1"/>
                </a:solidFill>
                <a:effectLst/>
                <a:latin typeface="+mn-lt"/>
                <a:ea typeface="+mn-ea"/>
                <a:cs typeface="+mn-cs"/>
              </a:rPr>
              <a:t>来分析比中涉</a:t>
            </a:r>
            <a:r>
              <a:rPr lang="zh-CN" altLang="en-US" sz="1200" kern="1200" dirty="0" smtClean="0">
                <a:solidFill>
                  <a:schemeClr val="tx1"/>
                </a:solidFill>
                <a:effectLst/>
                <a:latin typeface="+mn-lt"/>
                <a:ea typeface="+mn-ea"/>
                <a:cs typeface="+mn-cs"/>
              </a:rPr>
              <a:t>毒人员的几率。</a:t>
            </a:r>
            <a:r>
              <a:rPr lang="zh-CN" altLang="zh-CN" sz="1200" kern="1200" dirty="0" smtClean="0">
                <a:solidFill>
                  <a:schemeClr val="tx1"/>
                </a:solidFill>
                <a:effectLst/>
                <a:latin typeface="+mn-lt"/>
                <a:ea typeface="+mn-ea"/>
                <a:cs typeface="+mn-cs"/>
              </a:rPr>
              <a:t>为</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提高工作效率，避免警力</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浪费，我们依据刚刚提到的蛛网</a:t>
            </a:r>
            <a:r>
              <a:rPr lang="zh-CN" altLang="en-US" sz="1200" kern="1200" dirty="0" smtClean="0">
                <a:solidFill>
                  <a:schemeClr val="tx1"/>
                </a:solidFill>
                <a:effectLst/>
                <a:latin typeface="+mn-lt"/>
                <a:ea typeface="+mn-ea"/>
                <a:cs typeface="+mn-cs"/>
              </a:rPr>
              <a:t>数据中，有三个特殊通联关系的</a:t>
            </a:r>
            <a:r>
              <a:rPr lang="en-US" altLang="zh-CN" sz="1200" kern="1200" dirty="0" smtClean="0">
                <a:solidFill>
                  <a:schemeClr val="tx1"/>
                </a:solidFill>
                <a:effectLst/>
                <a:latin typeface="+mn-lt"/>
                <a:ea typeface="+mn-ea"/>
                <a:cs typeface="+mn-cs"/>
              </a:rPr>
              <a:t>194</a:t>
            </a:r>
            <a:r>
              <a:rPr lang="zh-CN" altLang="zh-CN" sz="1200" kern="1200" dirty="0" smtClean="0">
                <a:solidFill>
                  <a:schemeClr val="tx1"/>
                </a:solidFill>
                <a:effectLst/>
                <a:latin typeface="+mn-lt"/>
                <a:ea typeface="+mn-ea"/>
                <a:cs typeface="+mn-cs"/>
              </a:rPr>
              <a:t>人设为样本</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，其比中</a:t>
            </a:r>
            <a:r>
              <a:rPr lang="zh-CN" altLang="en-US" sz="1200" kern="1200" dirty="0" smtClean="0">
                <a:solidFill>
                  <a:schemeClr val="tx1"/>
                </a:solidFill>
                <a:effectLst/>
                <a:latin typeface="+mn-lt"/>
                <a:ea typeface="+mn-ea"/>
                <a:cs typeface="+mn-cs"/>
              </a:rPr>
              <a:t>显性涉毒人员的几率</a:t>
            </a:r>
            <a:r>
              <a:rPr lang="zh-CN" altLang="zh-CN" sz="1200" kern="1200" dirty="0" smtClean="0">
                <a:solidFill>
                  <a:schemeClr val="tx1"/>
                </a:solidFill>
                <a:effectLst/>
                <a:latin typeface="+mn-lt"/>
                <a:ea typeface="+mn-ea"/>
                <a:cs typeface="+mn-cs"/>
              </a:rPr>
              <a:t>为</a:t>
            </a:r>
            <a:r>
              <a:rPr lang="en-US" altLang="zh-CN" sz="1200" kern="1200" dirty="0" smtClean="0">
                <a:solidFill>
                  <a:schemeClr val="tx1"/>
                </a:solidFill>
                <a:effectLst/>
                <a:latin typeface="+mn-lt"/>
                <a:ea typeface="+mn-ea"/>
                <a:cs typeface="+mn-cs"/>
              </a:rPr>
              <a:t>25.3%</a:t>
            </a:r>
            <a:r>
              <a:rPr lang="zh-CN" altLang="zh-CN" sz="1200" kern="1200" dirty="0" smtClean="0">
                <a:solidFill>
                  <a:schemeClr val="tx1"/>
                </a:solidFill>
                <a:effectLst/>
                <a:latin typeface="+mn-lt"/>
                <a:ea typeface="+mn-ea"/>
                <a:cs typeface="+mn-cs"/>
              </a:rPr>
              <a:t>。再用样本</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与其他指标进行排列组合，</a:t>
            </a:r>
            <a:r>
              <a:rPr lang="zh-CN" altLang="en-US" sz="1200" kern="1200" dirty="0" smtClean="0">
                <a:solidFill>
                  <a:schemeClr val="tx1"/>
                </a:solidFill>
                <a:effectLst/>
                <a:latin typeface="+mn-lt"/>
                <a:ea typeface="+mn-ea"/>
                <a:cs typeface="+mn-cs"/>
              </a:rPr>
              <a:t>来研究</a:t>
            </a:r>
            <a:r>
              <a:rPr lang="zh-CN" altLang="zh-CN" sz="1200" kern="1200" dirty="0" smtClean="0">
                <a:solidFill>
                  <a:schemeClr val="tx1"/>
                </a:solidFill>
                <a:effectLst/>
                <a:latin typeface="+mn-lt"/>
                <a:ea typeface="+mn-ea"/>
                <a:cs typeface="+mn-cs"/>
              </a:rPr>
              <a:t>比中显性涉毒人员机率的浮动情况。</a:t>
            </a:r>
            <a:r>
              <a:rPr lang="zh-CN" altLang="en-US" sz="1200" kern="1200" dirty="0" smtClean="0">
                <a:solidFill>
                  <a:schemeClr val="tx1"/>
                </a:solidFill>
                <a:effectLst/>
                <a:latin typeface="+mn-lt"/>
                <a:ea typeface="+mn-ea"/>
                <a:cs typeface="+mn-cs"/>
              </a:rPr>
              <a:t>通过这个表我们可以看出</a:t>
            </a:r>
            <a:r>
              <a:rPr lang="en-US" altLang="zh-CN" sz="1200" kern="1200" dirty="0" smtClean="0">
                <a:solidFill>
                  <a:schemeClr val="tx1"/>
                </a:solidFill>
                <a:effectLst/>
                <a:latin typeface="+mn-lt"/>
                <a:ea typeface="+mn-ea"/>
                <a:cs typeface="+mn-cs"/>
              </a:rPr>
              <a:t>A+B+D</a:t>
            </a:r>
            <a:r>
              <a:rPr lang="zh-CN" altLang="en-US" sz="1200" kern="1200" dirty="0" smtClean="0">
                <a:solidFill>
                  <a:schemeClr val="tx1"/>
                </a:solidFill>
                <a:effectLst/>
                <a:latin typeface="+mn-lt"/>
                <a:ea typeface="+mn-ea"/>
                <a:cs typeface="+mn-cs"/>
              </a:rPr>
              <a:t>这个组合，即同时符合有三个特定通联关系人、无社保、夜间入住旅馆这三个条件的人，涉毒人员比中率最高，比样本还高出</a:t>
            </a:r>
            <a:r>
              <a:rPr lang="en-US" altLang="zh-CN" sz="1200" kern="1200" dirty="0" smtClean="0">
                <a:solidFill>
                  <a:schemeClr val="tx1"/>
                </a:solidFill>
                <a:effectLst/>
                <a:latin typeface="+mn-lt"/>
                <a:ea typeface="+mn-ea"/>
                <a:cs typeface="+mn-cs"/>
              </a:rPr>
              <a:t>4.5%</a:t>
            </a:r>
            <a:r>
              <a:rPr lang="zh-CN" altLang="en-US"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A+B+C+D</a:t>
            </a:r>
            <a:r>
              <a:rPr lang="zh-CN" altLang="en-US" sz="1200" kern="1200" dirty="0" smtClean="0">
                <a:solidFill>
                  <a:schemeClr val="tx1"/>
                </a:solidFill>
                <a:effectLst/>
                <a:latin typeface="+mn-lt"/>
                <a:ea typeface="+mn-ea"/>
                <a:cs typeface="+mn-cs"/>
              </a:rPr>
              <a:t>这个组合在多满足了一个网吧下线的标签参数后，比中率反而下降了。</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22</a:t>
            </a:fld>
            <a:endParaRPr lang="zh-CN" altLang="en-US"/>
          </a:p>
        </p:txBody>
      </p:sp>
    </p:spTree>
    <p:extLst>
      <p:ext uri="{BB962C8B-B14F-4D97-AF65-F5344CB8AC3E}">
        <p14:creationId xmlns:p14="http://schemas.microsoft.com/office/powerpoint/2010/main" val="1271532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根据</a:t>
            </a:r>
            <a:r>
              <a:rPr lang="zh-CN" altLang="en-US" sz="1200" kern="1200" dirty="0" smtClean="0">
                <a:solidFill>
                  <a:schemeClr val="tx1"/>
                </a:solidFill>
                <a:effectLst/>
                <a:latin typeface="+mn-lt"/>
                <a:ea typeface="+mn-ea"/>
                <a:cs typeface="+mn-cs"/>
              </a:rPr>
              <a:t>刚刚</a:t>
            </a:r>
            <a:r>
              <a:rPr lang="zh-CN" altLang="en-US" sz="1200" kern="1200" dirty="0" smtClean="0">
                <a:solidFill>
                  <a:schemeClr val="tx1"/>
                </a:solidFill>
                <a:effectLst/>
                <a:latin typeface="+mn-lt"/>
                <a:ea typeface="+mn-ea"/>
                <a:cs typeface="+mn-cs"/>
              </a:rPr>
              <a:t>的数据分析</a:t>
            </a:r>
            <a:r>
              <a:rPr lang="zh-CN" altLang="zh-CN" sz="1200" kern="1200" dirty="0" smtClean="0">
                <a:solidFill>
                  <a:schemeClr val="tx1"/>
                </a:solidFill>
                <a:effectLst/>
                <a:latin typeface="+mn-lt"/>
                <a:ea typeface="+mn-ea"/>
                <a:cs typeface="+mn-cs"/>
              </a:rPr>
              <a:t>结</a:t>
            </a:r>
            <a:r>
              <a:rPr lang="zh-CN" altLang="zh-CN" sz="1200" kern="1200" dirty="0" smtClean="0">
                <a:solidFill>
                  <a:schemeClr val="tx1"/>
                </a:solidFill>
                <a:effectLst/>
                <a:latin typeface="+mn-lt"/>
                <a:ea typeface="+mn-ea"/>
                <a:cs typeface="+mn-cs"/>
              </a:rPr>
              <a:t>果我们</a:t>
            </a:r>
            <a:r>
              <a:rPr lang="zh-CN" altLang="en-US" sz="1200" kern="1200" dirty="0" smtClean="0">
                <a:solidFill>
                  <a:schemeClr val="tx1"/>
                </a:solidFill>
                <a:effectLst/>
                <a:latin typeface="+mn-lt"/>
                <a:ea typeface="+mn-ea"/>
                <a:cs typeface="+mn-cs"/>
              </a:rPr>
              <a:t>有三点发现</a:t>
            </a:r>
            <a:r>
              <a:rPr lang="zh-CN" altLang="zh-CN" sz="1200" kern="1200" dirty="0" smtClean="0">
                <a:solidFill>
                  <a:schemeClr val="tx1"/>
                </a:solidFill>
                <a:effectLst/>
                <a:latin typeface="+mn-lt"/>
                <a:ea typeface="+mn-ea"/>
                <a:cs typeface="+mn-cs"/>
              </a:rPr>
              <a:t>：第一，</a:t>
            </a:r>
            <a:r>
              <a:rPr lang="zh-CN" altLang="en-US" sz="1200" kern="1200" dirty="0" smtClean="0">
                <a:solidFill>
                  <a:schemeClr val="tx1"/>
                </a:solidFill>
                <a:effectLst/>
                <a:latin typeface="+mn-lt"/>
                <a:ea typeface="+mn-ea"/>
                <a:cs typeface="+mn-cs"/>
              </a:rPr>
              <a:t>按常规思维我们认为，肯定是符合越多的指标，嫌疑属性越大，但是在实际验证中否定了我们这一想法，比如刚提到的当多满足了网吧下线的条件后比中率反而降低了，所以不能简单地将符合指标的个数作为依据</a:t>
            </a:r>
            <a:r>
              <a:rPr lang="zh-CN" altLang="zh-CN" sz="1200" kern="1200" dirty="0" smtClean="0">
                <a:solidFill>
                  <a:schemeClr val="tx1"/>
                </a:solidFill>
                <a:effectLst/>
                <a:latin typeface="+mn-lt"/>
                <a:ea typeface="+mn-ea"/>
                <a:cs typeface="+mn-cs"/>
              </a:rPr>
              <a:t>；第二，活动轨迹维度方面的指标要分开组合，</a:t>
            </a:r>
            <a:r>
              <a:rPr lang="zh-CN" altLang="en-US"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在分析过程中</a:t>
            </a:r>
            <a:r>
              <a:rPr lang="zh-CN" altLang="en-US" sz="1200" kern="1200" dirty="0" smtClean="0">
                <a:solidFill>
                  <a:schemeClr val="tx1"/>
                </a:solidFill>
                <a:effectLst/>
                <a:latin typeface="+mn-lt"/>
                <a:ea typeface="+mn-ea"/>
                <a:cs typeface="+mn-cs"/>
              </a:rPr>
              <a:t>发现，有一半的组合他的比中率是下降的，总结原因后其实不难理解，因为可以想象，一个人几乎是不会在夜里入住旅馆后又会在凌晨从网吧下线的，所以这两个条件组合在一起的话</a:t>
            </a:r>
            <a:r>
              <a:rPr lang="zh-CN" altLang="zh-CN" sz="1200" kern="1200" dirty="0" smtClean="0">
                <a:solidFill>
                  <a:schemeClr val="tx1"/>
                </a:solidFill>
                <a:effectLst/>
                <a:latin typeface="+mn-lt"/>
                <a:ea typeface="+mn-ea"/>
                <a:cs typeface="+mn-cs"/>
              </a:rPr>
              <a:t>比中机率</a:t>
            </a:r>
            <a:r>
              <a:rPr lang="zh-CN" altLang="en-US" sz="1200" kern="1200" dirty="0" smtClean="0">
                <a:solidFill>
                  <a:schemeClr val="tx1"/>
                </a:solidFill>
                <a:effectLst/>
                <a:latin typeface="+mn-lt"/>
                <a:ea typeface="+mn-ea"/>
                <a:cs typeface="+mn-cs"/>
              </a:rPr>
              <a:t>当然</a:t>
            </a:r>
            <a:r>
              <a:rPr lang="zh-CN" altLang="zh-CN" sz="1200" kern="1200" dirty="0" smtClean="0">
                <a:solidFill>
                  <a:schemeClr val="tx1"/>
                </a:solidFill>
                <a:effectLst/>
                <a:latin typeface="+mn-lt"/>
                <a:ea typeface="+mn-ea"/>
                <a:cs typeface="+mn-cs"/>
              </a:rPr>
              <a:t>会明显下降。</a:t>
            </a: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23</a:t>
            </a:fld>
            <a:endParaRPr lang="zh-CN" altLang="en-US"/>
          </a:p>
        </p:txBody>
      </p:sp>
    </p:spTree>
    <p:extLst>
      <p:ext uri="{BB962C8B-B14F-4D97-AF65-F5344CB8AC3E}">
        <p14:creationId xmlns:p14="http://schemas.microsoft.com/office/powerpoint/2010/main" val="303701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第三，图表右侧的组合类型在测算中比中率下降，说明组合欠缺科学性。那么根据</a:t>
            </a:r>
            <a:r>
              <a:rPr lang="zh-CN" altLang="en-US" sz="1200" kern="1200" dirty="0" smtClean="0">
                <a:solidFill>
                  <a:schemeClr val="tx1"/>
                </a:solidFill>
                <a:effectLst/>
                <a:latin typeface="+mn-lt"/>
                <a:ea typeface="+mn-ea"/>
                <a:cs typeface="+mn-cs"/>
              </a:rPr>
              <a:t>这一</a:t>
            </a:r>
            <a:r>
              <a:rPr lang="zh-CN" altLang="zh-CN" sz="1200" kern="1200" dirty="0" smtClean="0">
                <a:solidFill>
                  <a:schemeClr val="tx1"/>
                </a:solidFill>
                <a:effectLst/>
                <a:latin typeface="+mn-lt"/>
                <a:ea typeface="+mn-ea"/>
                <a:cs typeface="+mn-cs"/>
              </a:rPr>
              <a:t>发现，我们可以将符合左侧组合的住户判定为高危涉毒风险人员</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22ACD13-8E0C-4481-80A7-08E7B8EF4D5A}" type="slidenum">
              <a:rPr lang="zh-CN" altLang="en-US" smtClean="0"/>
              <a:t>24</a:t>
            </a:fld>
            <a:endParaRPr lang="zh-CN" altLang="en-US"/>
          </a:p>
        </p:txBody>
      </p:sp>
    </p:spTree>
    <p:extLst>
      <p:ext uri="{BB962C8B-B14F-4D97-AF65-F5344CB8AC3E}">
        <p14:creationId xmlns:p14="http://schemas.microsoft.com/office/powerpoint/2010/main" val="3037017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然，当高危涉毒风险人员被系统研判出以后，如何预警也是住户标签体系在应用中的一大特色。我们优化了传统的预警模式，不再是单一的给基层推送重点人员、要求民警上门核查，而是对重点人员的近期轨迹进行关注，比如一个人的以往轨迹是符合涉毒标签住户的，但是他近期进出门禁的记录完全正常，那我们就不宜上门对其核查。再比如说我们通过公寓楼门禁记录或其他外部行为发现这个人的夜间轨迹异常了，那我们就应该及时采取措施了。同时，我们在预警的时机上也有着绝佳的条件，我们可以将高危风险人员进入门禁的时间作为触发条件，及时通知属地派出所上门核查，</a:t>
            </a:r>
            <a:r>
              <a:rPr lang="zh-CN" altLang="zh-CN" sz="1200" kern="1200" dirty="0" smtClean="0">
                <a:solidFill>
                  <a:schemeClr val="tx1"/>
                </a:solidFill>
                <a:effectLst/>
                <a:latin typeface="+mn-lt"/>
                <a:ea typeface="+mn-ea"/>
                <a:cs typeface="+mn-cs"/>
              </a:rPr>
              <a:t>提高查处工作的针对性和有效性。</a:t>
            </a:r>
          </a:p>
          <a:p>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25</a:t>
            </a:fld>
            <a:endParaRPr lang="zh-CN" altLang="en-US"/>
          </a:p>
        </p:txBody>
      </p:sp>
    </p:spTree>
    <p:extLst>
      <p:ext uri="{BB962C8B-B14F-4D97-AF65-F5344CB8AC3E}">
        <p14:creationId xmlns:p14="http://schemas.microsoft.com/office/powerpoint/2010/main" val="184729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smtClean="0">
                <a:solidFill>
                  <a:schemeClr val="tx1"/>
                </a:solidFill>
                <a:effectLst/>
                <a:latin typeface="+mn-lt"/>
                <a:ea typeface="+mn-ea"/>
                <a:cs typeface="+mn-cs"/>
              </a:rPr>
              <a:t>刚刚是以构建涉毒人员为例为大家介绍住户标签的构建流程，当然</a:t>
            </a:r>
            <a:r>
              <a:rPr lang="zh-CN" altLang="zh-CN" sz="1200" b="0" kern="1200" dirty="0" smtClean="0">
                <a:solidFill>
                  <a:schemeClr val="tx1"/>
                </a:solidFill>
                <a:effectLst/>
                <a:latin typeface="+mn-lt"/>
                <a:ea typeface="+mn-ea"/>
                <a:cs typeface="+mn-cs"/>
              </a:rPr>
              <a:t>，其他类型犯罪人员</a:t>
            </a:r>
            <a:r>
              <a:rPr lang="zh-CN" altLang="en-US" sz="1200" b="0" kern="1200" dirty="0" smtClean="0">
                <a:solidFill>
                  <a:schemeClr val="tx1"/>
                </a:solidFill>
                <a:effectLst/>
                <a:latin typeface="+mn-lt"/>
                <a:ea typeface="+mn-ea"/>
                <a:cs typeface="+mn-cs"/>
              </a:rPr>
              <a:t>比如侵财人员标签、涉娼人员标签等，</a:t>
            </a:r>
            <a:r>
              <a:rPr lang="zh-CN" altLang="en-US" sz="1200" b="0" kern="1200" dirty="0" smtClean="0">
                <a:solidFill>
                  <a:schemeClr val="tx1"/>
                </a:solidFill>
                <a:effectLst/>
                <a:latin typeface="+mn-lt"/>
                <a:ea typeface="+mn-ea"/>
                <a:cs typeface="+mn-cs"/>
              </a:rPr>
              <a:t>都是按</a:t>
            </a:r>
            <a:r>
              <a:rPr lang="zh-CN" altLang="zh-CN" sz="1200" b="0" kern="1200" dirty="0" smtClean="0">
                <a:solidFill>
                  <a:schemeClr val="tx1"/>
                </a:solidFill>
                <a:effectLst/>
                <a:latin typeface="+mn-lt"/>
                <a:ea typeface="+mn-ea"/>
                <a:cs typeface="+mn-cs"/>
              </a:rPr>
              <a:t>照</a:t>
            </a:r>
            <a:r>
              <a:rPr lang="zh-CN" altLang="en-US" sz="1200" b="0" kern="1200" dirty="0" smtClean="0">
                <a:solidFill>
                  <a:schemeClr val="tx1"/>
                </a:solidFill>
                <a:effectLst/>
                <a:latin typeface="+mn-lt"/>
                <a:ea typeface="+mn-ea"/>
                <a:cs typeface="+mn-cs"/>
              </a:rPr>
              <a:t>这个流程</a:t>
            </a:r>
            <a:r>
              <a:rPr lang="zh-CN"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通过</a:t>
            </a:r>
            <a:r>
              <a:rPr lang="zh-CN" altLang="zh-CN" sz="1200" b="0" kern="1200" dirty="0" smtClean="0">
                <a:solidFill>
                  <a:schemeClr val="tx1"/>
                </a:solidFill>
                <a:effectLst/>
                <a:latin typeface="+mn-lt"/>
                <a:ea typeface="+mn-ea"/>
                <a:cs typeface="+mn-cs"/>
              </a:rPr>
              <a:t>分析</a:t>
            </a:r>
            <a:r>
              <a:rPr lang="zh-CN" altLang="en-US" sz="1200" b="0" kern="1200" dirty="0" smtClean="0">
                <a:solidFill>
                  <a:schemeClr val="tx1"/>
                </a:solidFill>
                <a:effectLst/>
                <a:latin typeface="+mn-lt"/>
                <a:ea typeface="+mn-ea"/>
                <a:cs typeface="+mn-cs"/>
              </a:rPr>
              <a:t>目标群体的特征</a:t>
            </a:r>
            <a:r>
              <a:rPr lang="zh-CN" altLang="zh-CN" sz="1200" b="0" kern="1200" dirty="0" smtClean="0">
                <a:solidFill>
                  <a:schemeClr val="tx1"/>
                </a:solidFill>
                <a:effectLst/>
                <a:latin typeface="+mn-lt"/>
                <a:ea typeface="+mn-ea"/>
                <a:cs typeface="+mn-cs"/>
              </a:rPr>
              <a:t>，设定各指标参数，</a:t>
            </a:r>
            <a:r>
              <a:rPr lang="zh-CN" altLang="en-US" sz="1200" b="0" kern="1200" dirty="0" smtClean="0">
                <a:solidFill>
                  <a:schemeClr val="tx1"/>
                </a:solidFill>
                <a:effectLst/>
                <a:latin typeface="+mn-lt"/>
                <a:ea typeface="+mn-ea"/>
                <a:cs typeface="+mn-cs"/>
              </a:rPr>
              <a:t>再用</a:t>
            </a:r>
            <a:r>
              <a:rPr lang="zh-CN" altLang="zh-CN" sz="1200" b="0" kern="1200" dirty="0" smtClean="0">
                <a:solidFill>
                  <a:schemeClr val="tx1"/>
                </a:solidFill>
                <a:effectLst/>
                <a:latin typeface="+mn-lt"/>
                <a:ea typeface="+mn-ea"/>
                <a:cs typeface="+mn-cs"/>
              </a:rPr>
              <a:t>指标间的组合得出高危风险人员，构建</a:t>
            </a:r>
            <a:r>
              <a:rPr lang="zh-CN" altLang="en-US" sz="1200" b="0" kern="1200" dirty="0" smtClean="0">
                <a:solidFill>
                  <a:schemeClr val="tx1"/>
                </a:solidFill>
                <a:effectLst/>
                <a:latin typeface="+mn-lt"/>
                <a:ea typeface="+mn-ea"/>
                <a:cs typeface="+mn-cs"/>
              </a:rPr>
              <a:t>对应</a:t>
            </a:r>
            <a:r>
              <a:rPr lang="zh-CN" altLang="zh-CN" sz="1200" b="0" kern="1200" dirty="0" smtClean="0">
                <a:solidFill>
                  <a:schemeClr val="tx1"/>
                </a:solidFill>
                <a:effectLst/>
                <a:latin typeface="+mn-lt"/>
                <a:ea typeface="+mn-ea"/>
                <a:cs typeface="+mn-cs"/>
              </a:rPr>
              <a:t>的住户标签。</a:t>
            </a:r>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26</a:t>
            </a:fld>
            <a:endParaRPr lang="zh-CN" altLang="en-US"/>
          </a:p>
        </p:txBody>
      </p:sp>
    </p:spTree>
    <p:extLst>
      <p:ext uri="{BB962C8B-B14F-4D97-AF65-F5344CB8AC3E}">
        <p14:creationId xmlns:p14="http://schemas.microsoft.com/office/powerpoint/2010/main" val="2055639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我们研究的这个住户标签，不仅仅用于打击犯罪，在服务民生上同样可以体现它的作用。比如我</a:t>
            </a:r>
            <a:r>
              <a:rPr lang="zh-CN" altLang="en-US" dirty="0" smtClean="0"/>
              <a:t>们也建立了构</a:t>
            </a:r>
            <a:r>
              <a:rPr lang="zh-CN" altLang="en-US" dirty="0" smtClean="0"/>
              <a:t>建独居老人标签，对高龄且独居、在两天没有公寓楼进出记录的同时，也满足无铁路</a:t>
            </a:r>
            <a:r>
              <a:rPr lang="zh-CN" altLang="en-US" dirty="0" smtClean="0"/>
              <a:t>、汽车客运、民</a:t>
            </a:r>
            <a:r>
              <a:rPr lang="zh-CN" altLang="en-US" dirty="0" smtClean="0"/>
              <a:t>航、住</a:t>
            </a:r>
            <a:r>
              <a:rPr lang="zh-CN" altLang="en-US" dirty="0" smtClean="0"/>
              <a:t>宿等在外活动的记</a:t>
            </a:r>
            <a:r>
              <a:rPr lang="zh-CN" altLang="en-US" dirty="0" smtClean="0"/>
              <a:t>录，我们可以会同社区、物业及时上门核查，防止一些意外事件的发生。</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27</a:t>
            </a:fld>
            <a:endParaRPr lang="zh-CN" altLang="en-US"/>
          </a:p>
        </p:txBody>
      </p:sp>
    </p:spTree>
    <p:extLst>
      <p:ext uri="{BB962C8B-B14F-4D97-AF65-F5344CB8AC3E}">
        <p14:creationId xmlns:p14="http://schemas.microsoft.com/office/powerpoint/2010/main" val="3250467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自今年</a:t>
            </a:r>
            <a:r>
              <a:rPr lang="en-US" altLang="zh-CN" dirty="0" smtClean="0"/>
              <a:t>8</a:t>
            </a:r>
            <a:r>
              <a:rPr lang="zh-CN" altLang="en-US" dirty="0" smtClean="0"/>
              <a:t>月公寓楼门禁系统开始采集、应用以来，我们已经取得了很多战果，系统共计预警六名高危风险人员，我们根据预警成功抓获三名犯罪嫌疑人，下面我们选取一个典型跟大家介绍一下。就在上个月，系统发现公寓楼中一名叫鹿超的住户符合</a:t>
            </a:r>
            <a:r>
              <a:rPr lang="en-US" altLang="zh-CN" dirty="0" smtClean="0"/>
              <a:t>A+B+E</a:t>
            </a:r>
            <a:r>
              <a:rPr lang="zh-CN" altLang="en-US" dirty="0" smtClean="0"/>
              <a:t>的组合</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28</a:t>
            </a:fld>
            <a:endParaRPr lang="zh-CN" altLang="en-US"/>
          </a:p>
        </p:txBody>
      </p:sp>
    </p:spTree>
    <p:extLst>
      <p:ext uri="{BB962C8B-B14F-4D97-AF65-F5344CB8AC3E}">
        <p14:creationId xmlns:p14="http://schemas.microsoft.com/office/powerpoint/2010/main" val="428009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mtClean="0"/>
              <a:t>系统将其判定其为高危涉毒人员，并向我们公安机关发出预警推送。</a:t>
            </a:r>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29</a:t>
            </a:fld>
            <a:endParaRPr lang="zh-CN" altLang="en-US"/>
          </a:p>
        </p:txBody>
      </p:sp>
    </p:spTree>
    <p:extLst>
      <p:ext uri="{BB962C8B-B14F-4D97-AF65-F5344CB8AC3E}">
        <p14:creationId xmlns:p14="http://schemas.microsoft.com/office/powerpoint/2010/main" val="72595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众所周知，公寓楼租期</a:t>
            </a:r>
            <a:r>
              <a:rPr lang="zh-CN" altLang="en-US" sz="1200" kern="1200" dirty="0" smtClean="0">
                <a:solidFill>
                  <a:schemeClr val="tx1"/>
                </a:solidFill>
                <a:effectLst/>
                <a:latin typeface="+mn-lt"/>
                <a:ea typeface="+mn-ea"/>
                <a:cs typeface="+mn-cs"/>
              </a:rPr>
              <a:t>是比较</a:t>
            </a:r>
            <a:r>
              <a:rPr lang="zh-CN" altLang="zh-CN" sz="1200" kern="1200" dirty="0" smtClean="0">
                <a:solidFill>
                  <a:schemeClr val="tx1"/>
                </a:solidFill>
                <a:effectLst/>
                <a:latin typeface="+mn-lt"/>
                <a:ea typeface="+mn-ea"/>
                <a:cs typeface="+mn-cs"/>
              </a:rPr>
              <a:t>灵活</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所以</a:t>
            </a:r>
            <a:r>
              <a:rPr lang="zh-CN" altLang="en-US" sz="1200" kern="1200" dirty="0" smtClean="0">
                <a:solidFill>
                  <a:schemeClr val="tx1"/>
                </a:solidFill>
                <a:effectLst/>
                <a:latin typeface="+mn-lt"/>
                <a:ea typeface="+mn-ea"/>
                <a:cs typeface="+mn-cs"/>
              </a:rPr>
              <a:t>比起其它类型的住宅，它的人员结构会更加的复杂，我们基层派出所</a:t>
            </a:r>
            <a:r>
              <a:rPr lang="zh-CN" altLang="zh-CN" sz="1200" kern="1200" dirty="0" smtClean="0">
                <a:solidFill>
                  <a:schemeClr val="tx1"/>
                </a:solidFill>
                <a:effectLst/>
                <a:latin typeface="+mn-lt"/>
                <a:ea typeface="+mn-ea"/>
                <a:cs typeface="+mn-cs"/>
              </a:rPr>
              <a:t>传统的工作模式</a:t>
            </a:r>
            <a:r>
              <a:rPr lang="zh-CN" altLang="en-US" sz="1200" kern="1200" dirty="0" smtClean="0">
                <a:solidFill>
                  <a:schemeClr val="tx1"/>
                </a:solidFill>
                <a:effectLst/>
                <a:latin typeface="+mn-lt"/>
                <a:ea typeface="+mn-ea"/>
                <a:cs typeface="+mn-cs"/>
              </a:rPr>
              <a:t>已经不能完全适应</a:t>
            </a:r>
            <a:r>
              <a:rPr lang="zh-CN" altLang="zh-CN" sz="1200" kern="1200" dirty="0" smtClean="0">
                <a:solidFill>
                  <a:schemeClr val="tx1"/>
                </a:solidFill>
                <a:effectLst/>
                <a:latin typeface="+mn-lt"/>
                <a:ea typeface="+mn-ea"/>
                <a:cs typeface="+mn-cs"/>
              </a:rPr>
              <a:t>管理的需求。</a:t>
            </a:r>
            <a:r>
              <a:rPr lang="zh-CN" altLang="en-US" sz="1200" kern="1200" dirty="0" smtClean="0">
                <a:solidFill>
                  <a:schemeClr val="tx1"/>
                </a:solidFill>
                <a:effectLst/>
                <a:latin typeface="+mn-lt"/>
                <a:ea typeface="+mn-ea"/>
                <a:cs typeface="+mn-cs"/>
              </a:rPr>
              <a:t>目前我市正在全面推广智能门禁系统，我们借着这一</a:t>
            </a:r>
            <a:r>
              <a:rPr lang="zh-CN" altLang="zh-CN" sz="1200" kern="1200" dirty="0" smtClean="0">
                <a:solidFill>
                  <a:schemeClr val="tx1"/>
                </a:solidFill>
                <a:effectLst/>
                <a:latin typeface="+mn-lt"/>
                <a:ea typeface="+mn-ea"/>
                <a:cs typeface="+mn-cs"/>
              </a:rPr>
              <a:t>契机，</a:t>
            </a:r>
            <a:r>
              <a:rPr lang="zh-CN" altLang="en-US" dirty="0" smtClean="0"/>
              <a:t>构建住户标签，力求实现打击犯罪和服务群众这两大目标。</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3</a:t>
            </a:fld>
            <a:endParaRPr lang="zh-CN" altLang="en-US"/>
          </a:p>
        </p:txBody>
      </p:sp>
    </p:spTree>
    <p:extLst>
      <p:ext uri="{BB962C8B-B14F-4D97-AF65-F5344CB8AC3E}">
        <p14:creationId xmlns:p14="http://schemas.microsoft.com/office/powerpoint/2010/main" val="3572416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预警提示鹿超同时符合</a:t>
            </a:r>
            <a:r>
              <a:rPr lang="en-US" altLang="zh-CN" dirty="0" smtClean="0"/>
              <a:t>:</a:t>
            </a:r>
            <a:r>
              <a:rPr lang="zh-CN" altLang="en-US" dirty="0" smtClean="0"/>
              <a:t>被三名涉毒人员存为关系人，有涉警记录，未缴纳社保这三个条件，我们民警根据公寓楼进门记录成功抓获了吸毒人员鹿超。</a:t>
            </a:r>
            <a:r>
              <a:rPr kumimoji="1" lang="zh-CN" altLang="en-US" sz="1200" dirty="0" smtClean="0">
                <a:solidFill>
                  <a:schemeClr val="bg1">
                    <a:lumMod val="85000"/>
                  </a:schemeClr>
                </a:solidFill>
                <a:latin typeface="微软雅黑"/>
                <a:ea typeface="微软雅黑"/>
                <a:cs typeface="微软雅黑"/>
              </a:rPr>
              <a:t>通过这个实战案例，住户标签是可以为我们公安工作提供引导的，能够提升我们的洞察能力。</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30</a:t>
            </a:fld>
            <a:endParaRPr lang="zh-CN" altLang="en-US"/>
          </a:p>
        </p:txBody>
      </p:sp>
    </p:spTree>
    <p:extLst>
      <p:ext uri="{BB962C8B-B14F-4D97-AF65-F5344CB8AC3E}">
        <p14:creationId xmlns:p14="http://schemas.microsoft.com/office/powerpoint/2010/main" val="385702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最后，我们再为大家介绍一下我们这个住户标签的生命周期管理。生命周期管理可以概括为一条生命线和两个闭环。</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31</a:t>
            </a:fld>
            <a:endParaRPr lang="zh-CN" altLang="en-US"/>
          </a:p>
        </p:txBody>
      </p:sp>
    </p:spTree>
    <p:extLst>
      <p:ext uri="{BB962C8B-B14F-4D97-AF65-F5344CB8AC3E}">
        <p14:creationId xmlns:p14="http://schemas.microsoft.com/office/powerpoint/2010/main" val="3187781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生命线</a:t>
            </a:r>
            <a:r>
              <a:rPr lang="zh-CN" altLang="zh-CN" sz="1200" kern="1200" dirty="0" smtClean="0">
                <a:solidFill>
                  <a:schemeClr val="tx1"/>
                </a:solidFill>
                <a:effectLst/>
                <a:latin typeface="+mn-lt"/>
                <a:ea typeface="+mn-ea"/>
                <a:cs typeface="+mn-cs"/>
              </a:rPr>
              <a:t>包括</a:t>
            </a:r>
            <a:r>
              <a:rPr lang="zh-CN" altLang="en-US" sz="1200" kern="1200" dirty="0" smtClean="0">
                <a:solidFill>
                  <a:schemeClr val="tx1"/>
                </a:solidFill>
                <a:effectLst/>
                <a:latin typeface="+mn-lt"/>
                <a:ea typeface="+mn-ea"/>
                <a:cs typeface="+mn-cs"/>
              </a:rPr>
              <a:t>了标签</a:t>
            </a:r>
            <a:r>
              <a:rPr lang="zh-CN" altLang="zh-CN" sz="1200" kern="1200" dirty="0" smtClean="0">
                <a:solidFill>
                  <a:schemeClr val="tx1"/>
                </a:solidFill>
                <a:effectLst/>
                <a:latin typeface="+mn-lt"/>
                <a:ea typeface="+mn-ea"/>
                <a:cs typeface="+mn-cs"/>
              </a:rPr>
              <a:t>生产</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应用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优化等环节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“精准度”和“科学性”</a:t>
            </a:r>
            <a:r>
              <a:rPr lang="zh-CN" altLang="en-US" sz="1200" kern="1200" dirty="0" smtClean="0">
                <a:solidFill>
                  <a:schemeClr val="tx1"/>
                </a:solidFill>
                <a:effectLst/>
                <a:latin typeface="+mn-lt"/>
                <a:ea typeface="+mn-ea"/>
                <a:cs typeface="+mn-cs"/>
              </a:rPr>
              <a:t>是</a:t>
            </a:r>
            <a:r>
              <a:rPr lang="zh-CN" altLang="zh-CN" sz="1200" kern="1200" dirty="0" smtClean="0">
                <a:solidFill>
                  <a:schemeClr val="tx1"/>
                </a:solidFill>
                <a:effectLst/>
                <a:latin typeface="+mn-lt"/>
                <a:ea typeface="+mn-ea"/>
                <a:cs typeface="+mn-cs"/>
              </a:rPr>
              <a:t>贯穿于整条生命线</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标签生产的依据是</a:t>
            </a:r>
            <a:r>
              <a:rPr lang="zh-CN" altLang="zh-CN" sz="1200" kern="1200" dirty="0" smtClean="0">
                <a:solidFill>
                  <a:schemeClr val="tx1"/>
                </a:solidFill>
                <a:effectLst/>
                <a:latin typeface="+mn-lt"/>
                <a:ea typeface="+mn-ea"/>
                <a:cs typeface="+mn-cs"/>
              </a:rPr>
              <a:t>业务数据中挖掘出的潜在规律，</a:t>
            </a:r>
            <a:r>
              <a:rPr lang="zh-CN" altLang="en-US" sz="1200" kern="1200" dirty="0" smtClean="0">
                <a:solidFill>
                  <a:schemeClr val="tx1"/>
                </a:solidFill>
                <a:effectLst/>
                <a:latin typeface="+mn-lt"/>
                <a:ea typeface="+mn-ea"/>
                <a:cs typeface="+mn-cs"/>
              </a:rPr>
              <a:t>再</a:t>
            </a:r>
            <a:r>
              <a:rPr lang="zh-CN" altLang="zh-CN" sz="1200" kern="1200" dirty="0" smtClean="0">
                <a:solidFill>
                  <a:schemeClr val="tx1"/>
                </a:solidFill>
                <a:effectLst/>
                <a:latin typeface="+mn-lt"/>
                <a:ea typeface="+mn-ea"/>
                <a:cs typeface="+mn-cs"/>
              </a:rPr>
              <a:t>根据应用情况即时优化标签参数，</a:t>
            </a:r>
            <a:r>
              <a:rPr lang="zh-CN" altLang="en-US" sz="1200" kern="1200" dirty="0" smtClean="0">
                <a:solidFill>
                  <a:schemeClr val="tx1"/>
                </a:solidFill>
                <a:effectLst/>
                <a:latin typeface="+mn-lt"/>
                <a:ea typeface="+mn-ea"/>
                <a:cs typeface="+mn-cs"/>
              </a:rPr>
              <a:t>最后</a:t>
            </a:r>
            <a:r>
              <a:rPr lang="zh-CN" altLang="zh-CN" sz="1200" kern="1200" dirty="0" smtClean="0">
                <a:solidFill>
                  <a:schemeClr val="tx1"/>
                </a:solidFill>
                <a:effectLst/>
                <a:latin typeface="+mn-lt"/>
                <a:ea typeface="+mn-ea"/>
                <a:cs typeface="+mn-cs"/>
              </a:rPr>
              <a:t>根据活跃程度对已标签的群体进行动态化</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监测，</a:t>
            </a:r>
            <a:r>
              <a:rPr lang="zh-CN" altLang="en-US" sz="1200" kern="1200" dirty="0" smtClean="0">
                <a:solidFill>
                  <a:schemeClr val="tx1"/>
                </a:solidFill>
                <a:effectLst/>
                <a:latin typeface="+mn-lt"/>
                <a:ea typeface="+mn-ea"/>
                <a:cs typeface="+mn-cs"/>
              </a:rPr>
              <a:t>同时也要</a:t>
            </a:r>
            <a:r>
              <a:rPr lang="zh-CN" altLang="zh-CN" sz="1200" kern="1200" dirty="0" smtClean="0">
                <a:solidFill>
                  <a:schemeClr val="tx1"/>
                </a:solidFill>
                <a:effectLst/>
                <a:latin typeface="+mn-lt"/>
                <a:ea typeface="+mn-ea"/>
                <a:cs typeface="+mn-cs"/>
              </a:rPr>
              <a:t>对已逐渐丧失活跃度的</a:t>
            </a:r>
            <a:r>
              <a:rPr lang="zh-CN" altLang="en-US" sz="1200" kern="1200" dirty="0" smtClean="0">
                <a:solidFill>
                  <a:schemeClr val="tx1"/>
                </a:solidFill>
                <a:effectLst/>
                <a:latin typeface="+mn-lt"/>
                <a:ea typeface="+mn-ea"/>
                <a:cs typeface="+mn-cs"/>
              </a:rPr>
              <a:t>标签</a:t>
            </a:r>
            <a:r>
              <a:rPr lang="zh-CN" altLang="zh-CN" sz="1200" kern="1200" dirty="0" smtClean="0">
                <a:solidFill>
                  <a:schemeClr val="tx1"/>
                </a:solidFill>
                <a:effectLst/>
                <a:latin typeface="+mn-lt"/>
                <a:ea typeface="+mn-ea"/>
                <a:cs typeface="+mn-cs"/>
              </a:rPr>
              <a:t>目标予以撤销。</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32</a:t>
            </a:fld>
            <a:endParaRPr lang="zh-CN" altLang="en-US"/>
          </a:p>
        </p:txBody>
      </p:sp>
    </p:spTree>
    <p:extLst>
      <p:ext uri="{BB962C8B-B14F-4D97-AF65-F5344CB8AC3E}">
        <p14:creationId xmlns:p14="http://schemas.microsoft.com/office/powerpoint/2010/main" val="129208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如图所示是</a:t>
            </a:r>
            <a:r>
              <a:rPr lang="zh-CN" altLang="zh-CN" sz="1200" kern="1200" dirty="0" smtClean="0">
                <a:solidFill>
                  <a:schemeClr val="tx1"/>
                </a:solidFill>
                <a:effectLst/>
                <a:latin typeface="+mn-lt"/>
                <a:ea typeface="+mn-ea"/>
                <a:cs typeface="+mn-cs"/>
              </a:rPr>
              <a:t>两个应用闭环。一方面，在利用数据设计标签的过程中，分析数据分布特征、缺失值、离群点等状况，将源头数据问题反馈到业务系统，促进问题数据的检查、修正，提高数据质量；</a:t>
            </a:r>
            <a:r>
              <a:rPr lang="en-US" altLang="zh-CN" sz="1200" kern="1200" dirty="0" smtClean="0">
                <a:solidFill>
                  <a:schemeClr val="tx1"/>
                </a:solidFill>
                <a:effectLst/>
                <a:latin typeface="+mn-lt"/>
                <a:ea typeface="+mn-ea"/>
                <a:cs typeface="+mn-cs"/>
              </a:rPr>
              <a:t/>
            </a:r>
            <a:br>
              <a:rPr lang="en-US" altLang="zh-CN" sz="1200" kern="1200" dirty="0" smtClean="0">
                <a:solidFill>
                  <a:schemeClr val="tx1"/>
                </a:solidFill>
                <a:effectLst/>
                <a:latin typeface="+mn-lt"/>
                <a:ea typeface="+mn-ea"/>
                <a:cs typeface="+mn-cs"/>
              </a:rPr>
            </a:br>
            <a:r>
              <a:rPr lang="zh-CN" altLang="zh-CN" sz="1200" kern="1200" dirty="0" smtClean="0">
                <a:solidFill>
                  <a:schemeClr val="tx1"/>
                </a:solidFill>
                <a:effectLst/>
                <a:latin typeface="+mn-lt"/>
                <a:ea typeface="+mn-ea"/>
                <a:cs typeface="+mn-cs"/>
              </a:rPr>
              <a:t>另一方面标签</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应用</a:t>
            </a:r>
            <a:r>
              <a:rPr lang="zh-CN" altLang="en-US" sz="1200" kern="1200" dirty="0" smtClean="0">
                <a:solidFill>
                  <a:schemeClr val="tx1"/>
                </a:solidFill>
                <a:effectLst/>
                <a:latin typeface="+mn-lt"/>
                <a:ea typeface="+mn-ea"/>
                <a:cs typeface="+mn-cs"/>
              </a:rPr>
              <a:t>效果也会</a:t>
            </a:r>
            <a:r>
              <a:rPr lang="zh-CN" altLang="zh-CN" sz="1200" kern="1200" dirty="0" smtClean="0">
                <a:solidFill>
                  <a:schemeClr val="tx1"/>
                </a:solidFill>
                <a:effectLst/>
                <a:latin typeface="+mn-lt"/>
                <a:ea typeface="+mn-ea"/>
                <a:cs typeface="+mn-cs"/>
              </a:rPr>
              <a:t>反馈到标签库，可以保证标签库动态更新，改进标签</a:t>
            </a:r>
            <a:r>
              <a:rPr lang="zh-CN" altLang="en-US" sz="1200" kern="1200" dirty="0" smtClean="0">
                <a:solidFill>
                  <a:schemeClr val="tx1"/>
                </a:solidFill>
                <a:effectLst/>
                <a:latin typeface="+mn-lt"/>
                <a:ea typeface="+mn-ea"/>
                <a:cs typeface="+mn-cs"/>
              </a:rPr>
              <a:t>设计</a:t>
            </a:r>
            <a:r>
              <a:rPr lang="zh-CN" altLang="zh-CN" sz="1200" kern="1200" dirty="0" smtClean="0">
                <a:solidFill>
                  <a:schemeClr val="tx1"/>
                </a:solidFill>
                <a:effectLst/>
                <a:latin typeface="+mn-lt"/>
                <a:ea typeface="+mn-ea"/>
                <a:cs typeface="+mn-cs"/>
              </a:rPr>
              <a:t>规则，优化标签应用策略。在此基础上，通过标签推送功能向民警精确推送数据结果，服务</a:t>
            </a:r>
            <a:r>
              <a:rPr lang="zh-CN" altLang="en-US" sz="1200" kern="1200" dirty="0" smtClean="0">
                <a:solidFill>
                  <a:schemeClr val="tx1"/>
                </a:solidFill>
                <a:effectLst/>
                <a:latin typeface="+mn-lt"/>
                <a:ea typeface="+mn-ea"/>
                <a:cs typeface="+mn-cs"/>
              </a:rPr>
              <a:t>我们</a:t>
            </a:r>
            <a:r>
              <a:rPr lang="zh-CN" altLang="zh-CN" sz="1200" kern="1200" dirty="0" smtClean="0">
                <a:solidFill>
                  <a:schemeClr val="tx1"/>
                </a:solidFill>
                <a:effectLst/>
                <a:latin typeface="+mn-lt"/>
                <a:ea typeface="+mn-ea"/>
                <a:cs typeface="+mn-cs"/>
              </a:rPr>
              <a:t>公安实战业务。</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33</a:t>
            </a:fld>
            <a:endParaRPr lang="zh-CN" altLang="en-US"/>
          </a:p>
        </p:txBody>
      </p:sp>
    </p:spTree>
    <p:extLst>
      <p:ext uri="{BB962C8B-B14F-4D97-AF65-F5344CB8AC3E}">
        <p14:creationId xmlns:p14="http://schemas.microsoft.com/office/powerpoint/2010/main" val="4079509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以上就是我们这个创意方案的汇报，谢谢大家。</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34</a:t>
            </a:fld>
            <a:endParaRPr lang="zh-CN" altLang="en-US"/>
          </a:p>
        </p:txBody>
      </p:sp>
    </p:spTree>
    <p:extLst>
      <p:ext uri="{BB962C8B-B14F-4D97-AF65-F5344CB8AC3E}">
        <p14:creationId xmlns:p14="http://schemas.microsoft.com/office/powerpoint/2010/main" val="286978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接下来，我们来介绍一下住户标签系统的构建和应用。</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4</a:t>
            </a:fld>
            <a:endParaRPr lang="zh-CN" altLang="en-US"/>
          </a:p>
        </p:txBody>
      </p:sp>
    </p:spTree>
    <p:extLst>
      <p:ext uri="{BB962C8B-B14F-4D97-AF65-F5344CB8AC3E}">
        <p14:creationId xmlns:p14="http://schemas.microsoft.com/office/powerpoint/2010/main" val="318590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第一步我们通过公寓楼门禁系统所采集的大量鲜活的数据，结合</a:t>
            </a:r>
            <a:r>
              <a:rPr lang="zh-CN" altLang="zh-CN" sz="1200" kern="1200" dirty="0" smtClean="0">
                <a:solidFill>
                  <a:schemeClr val="tx1"/>
                </a:solidFill>
                <a:effectLst/>
                <a:latin typeface="+mn-lt"/>
                <a:ea typeface="+mn-ea"/>
                <a:cs typeface="+mn-cs"/>
              </a:rPr>
              <a:t>各类警务数据</a:t>
            </a:r>
            <a:r>
              <a:rPr lang="zh-CN" altLang="en-US" sz="1200" kern="1200" dirty="0" smtClean="0">
                <a:solidFill>
                  <a:schemeClr val="tx1"/>
                </a:solidFill>
                <a:effectLst/>
                <a:latin typeface="+mn-lt"/>
                <a:ea typeface="+mn-ea"/>
                <a:cs typeface="+mn-cs"/>
              </a:rPr>
              <a:t>进行分析，去发现一些</a:t>
            </a:r>
            <a:r>
              <a:rPr lang="zh-CN" altLang="zh-CN" sz="1200" kern="1200" dirty="0" smtClean="0">
                <a:solidFill>
                  <a:schemeClr val="tx1"/>
                </a:solidFill>
                <a:effectLst/>
                <a:latin typeface="+mn-lt"/>
                <a:ea typeface="+mn-ea"/>
                <a:cs typeface="+mn-cs"/>
              </a:rPr>
              <a:t>特殊群体的特征，</a:t>
            </a:r>
            <a:r>
              <a:rPr lang="zh-CN" altLang="en-US" sz="1200" kern="1200" dirty="0" smtClean="0">
                <a:solidFill>
                  <a:schemeClr val="tx1"/>
                </a:solidFill>
                <a:effectLst/>
                <a:latin typeface="+mn-lt"/>
                <a:ea typeface="+mn-ea"/>
                <a:cs typeface="+mn-cs"/>
              </a:rPr>
              <a:t>再</a:t>
            </a:r>
            <a:r>
              <a:rPr lang="zh-CN" altLang="zh-CN" sz="1200" kern="1200" dirty="0" smtClean="0">
                <a:solidFill>
                  <a:schemeClr val="tx1"/>
                </a:solidFill>
                <a:effectLst/>
                <a:latin typeface="+mn-lt"/>
                <a:ea typeface="+mn-ea"/>
                <a:cs typeface="+mn-cs"/>
              </a:rPr>
              <a:t>根据</a:t>
            </a:r>
            <a:r>
              <a:rPr lang="zh-CN" altLang="en-US" sz="1200" kern="1200" dirty="0" smtClean="0">
                <a:solidFill>
                  <a:schemeClr val="tx1"/>
                </a:solidFill>
                <a:effectLst/>
                <a:latin typeface="+mn-lt"/>
                <a:ea typeface="+mn-ea"/>
                <a:cs typeface="+mn-cs"/>
              </a:rPr>
              <a:t>这些</a:t>
            </a:r>
            <a:r>
              <a:rPr lang="zh-CN" altLang="zh-CN" sz="1200" kern="1200" dirty="0" smtClean="0">
                <a:solidFill>
                  <a:schemeClr val="tx1"/>
                </a:solidFill>
                <a:effectLst/>
                <a:latin typeface="+mn-lt"/>
                <a:ea typeface="+mn-ea"/>
                <a:cs typeface="+mn-cs"/>
              </a:rPr>
              <a:t>特征构建公寓楼住户标签体系。</a:t>
            </a:r>
            <a:r>
              <a:rPr lang="zh-CN" altLang="en-US" sz="1200" kern="1200" dirty="0" smtClean="0">
                <a:solidFill>
                  <a:schemeClr val="tx1"/>
                </a:solidFill>
                <a:effectLst/>
                <a:latin typeface="+mn-lt"/>
                <a:ea typeface="+mn-ea"/>
                <a:cs typeface="+mn-cs"/>
              </a:rPr>
              <a:t>那么在标签构建时</a:t>
            </a: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重点从</a:t>
            </a:r>
            <a:r>
              <a:rPr lang="zh-CN" altLang="zh-CN" sz="1200" kern="1200" dirty="0" smtClean="0">
                <a:solidFill>
                  <a:schemeClr val="tx1"/>
                </a:solidFill>
                <a:effectLst/>
                <a:latin typeface="+mn-lt"/>
                <a:ea typeface="+mn-ea"/>
                <a:cs typeface="+mn-cs"/>
              </a:rPr>
              <a:t>基础属性、活动轨迹</a:t>
            </a:r>
            <a:r>
              <a:rPr lang="zh-CN" altLang="en-US" sz="1200" kern="1200" dirty="0" smtClean="0">
                <a:solidFill>
                  <a:schemeClr val="tx1"/>
                </a:solidFill>
                <a:effectLst/>
                <a:latin typeface="+mn-lt"/>
                <a:ea typeface="+mn-ea"/>
                <a:cs typeface="+mn-cs"/>
              </a:rPr>
              <a:t>和</a:t>
            </a:r>
            <a:r>
              <a:rPr lang="zh-CN" altLang="zh-CN" sz="1200" kern="1200" dirty="0" smtClean="0">
                <a:solidFill>
                  <a:schemeClr val="tx1"/>
                </a:solidFill>
                <a:effectLst/>
                <a:latin typeface="+mn-lt"/>
                <a:ea typeface="+mn-ea"/>
                <a:cs typeface="+mn-cs"/>
              </a:rPr>
              <a:t>特殊行为这三个维度</a:t>
            </a:r>
            <a:r>
              <a:rPr lang="zh-CN" altLang="en-US" sz="1200" kern="1200" dirty="0" smtClean="0">
                <a:solidFill>
                  <a:schemeClr val="tx1"/>
                </a:solidFill>
                <a:effectLst/>
                <a:latin typeface="+mn-lt"/>
                <a:ea typeface="+mn-ea"/>
                <a:cs typeface="+mn-cs"/>
              </a:rPr>
              <a:t>进行分析</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5</a:t>
            </a:fld>
            <a:endParaRPr lang="zh-CN" altLang="en-US"/>
          </a:p>
        </p:txBody>
      </p:sp>
    </p:spTree>
    <p:extLst>
      <p:ext uri="{BB962C8B-B14F-4D97-AF65-F5344CB8AC3E}">
        <p14:creationId xmlns:p14="http://schemas.microsoft.com/office/powerpoint/2010/main" val="2159830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基础属性</a:t>
            </a:r>
            <a:r>
              <a:rPr lang="zh-CN" altLang="en-US" sz="1200" kern="1200" dirty="0" smtClean="0">
                <a:solidFill>
                  <a:schemeClr val="tx1"/>
                </a:solidFill>
                <a:effectLst/>
                <a:latin typeface="+mn-lt"/>
                <a:ea typeface="+mn-ea"/>
                <a:cs typeface="+mn-cs"/>
              </a:rPr>
              <a:t>主要</a:t>
            </a:r>
            <a:r>
              <a:rPr lang="zh-CN" altLang="zh-CN" sz="1200" kern="1200" dirty="0" smtClean="0">
                <a:solidFill>
                  <a:schemeClr val="tx1"/>
                </a:solidFill>
                <a:effectLst/>
                <a:latin typeface="+mn-lt"/>
                <a:ea typeface="+mn-ea"/>
                <a:cs typeface="+mn-cs"/>
              </a:rPr>
              <a:t>是</a:t>
            </a:r>
            <a:r>
              <a:rPr lang="zh-CN" altLang="en-US" sz="1200" kern="1200" dirty="0" smtClean="0">
                <a:solidFill>
                  <a:schemeClr val="tx1"/>
                </a:solidFill>
                <a:effectLst/>
                <a:latin typeface="+mn-lt"/>
                <a:ea typeface="+mn-ea"/>
                <a:cs typeface="+mn-cs"/>
              </a:rPr>
              <a:t>住户的</a:t>
            </a:r>
            <a:r>
              <a:rPr lang="zh-CN" altLang="zh-CN" sz="1200" kern="1200" dirty="0" smtClean="0">
                <a:solidFill>
                  <a:schemeClr val="tx1"/>
                </a:solidFill>
                <a:effectLst/>
                <a:latin typeface="+mn-lt"/>
                <a:ea typeface="+mn-ea"/>
                <a:cs typeface="+mn-cs"/>
              </a:rPr>
              <a:t>年龄、社保、前科劣迹等情况，活动轨迹</a:t>
            </a:r>
            <a:r>
              <a:rPr lang="zh-CN" altLang="en-US" sz="1200" kern="1200" dirty="0" smtClean="0">
                <a:solidFill>
                  <a:schemeClr val="tx1"/>
                </a:solidFill>
                <a:effectLst/>
                <a:latin typeface="+mn-lt"/>
                <a:ea typeface="+mn-ea"/>
                <a:cs typeface="+mn-cs"/>
              </a:rPr>
              <a:t>分为</a:t>
            </a:r>
            <a:r>
              <a:rPr lang="zh-CN" altLang="zh-CN" sz="1200" kern="1200" dirty="0" smtClean="0">
                <a:solidFill>
                  <a:schemeClr val="tx1"/>
                </a:solidFill>
                <a:effectLst/>
                <a:latin typeface="+mn-lt"/>
                <a:ea typeface="+mn-ea"/>
                <a:cs typeface="+mn-cs"/>
              </a:rPr>
              <a:t>上网、住宿及公寓楼进出</a:t>
            </a:r>
            <a:r>
              <a:rPr lang="zh-CN" altLang="en-US" sz="1200" kern="1200" dirty="0" smtClean="0">
                <a:solidFill>
                  <a:schemeClr val="tx1"/>
                </a:solidFill>
                <a:effectLst/>
                <a:latin typeface="+mn-lt"/>
                <a:ea typeface="+mn-ea"/>
                <a:cs typeface="+mn-cs"/>
              </a:rPr>
              <a:t>等各类</a:t>
            </a:r>
            <a:r>
              <a:rPr lang="zh-CN" altLang="zh-CN" sz="1200" kern="1200" dirty="0" smtClean="0">
                <a:solidFill>
                  <a:schemeClr val="tx1"/>
                </a:solidFill>
                <a:effectLst/>
                <a:latin typeface="+mn-lt"/>
                <a:ea typeface="+mn-ea"/>
                <a:cs typeface="+mn-cs"/>
              </a:rPr>
              <a:t>记录，而特殊行为</a:t>
            </a:r>
            <a:r>
              <a:rPr lang="zh-CN" altLang="en-US" sz="1200" kern="1200" dirty="0" smtClean="0">
                <a:solidFill>
                  <a:schemeClr val="tx1"/>
                </a:solidFill>
                <a:effectLst/>
                <a:latin typeface="+mn-lt"/>
                <a:ea typeface="+mn-ea"/>
                <a:cs typeface="+mn-cs"/>
              </a:rPr>
              <a:t>就</a:t>
            </a:r>
            <a:r>
              <a:rPr lang="zh-CN" altLang="zh-CN" sz="1200" kern="1200" dirty="0" smtClean="0">
                <a:solidFill>
                  <a:schemeClr val="tx1"/>
                </a:solidFill>
                <a:effectLst/>
                <a:latin typeface="+mn-lt"/>
                <a:ea typeface="+mn-ea"/>
                <a:cs typeface="+mn-cs"/>
              </a:rPr>
              <a:t>是</a:t>
            </a:r>
            <a:r>
              <a:rPr lang="zh-CN" altLang="en-US" sz="1200" kern="1200" dirty="0" smtClean="0">
                <a:solidFill>
                  <a:schemeClr val="tx1"/>
                </a:solidFill>
                <a:effectLst/>
                <a:latin typeface="+mn-lt"/>
                <a:ea typeface="+mn-ea"/>
                <a:cs typeface="+mn-cs"/>
              </a:rPr>
              <a:t>指</a:t>
            </a:r>
            <a:r>
              <a:rPr lang="zh-CN" altLang="zh-CN" sz="1200" kern="1200" dirty="0" smtClean="0">
                <a:solidFill>
                  <a:schemeClr val="tx1"/>
                </a:solidFill>
                <a:effectLst/>
                <a:latin typeface="+mn-lt"/>
                <a:ea typeface="+mn-ea"/>
                <a:cs typeface="+mn-cs"/>
              </a:rPr>
              <a:t>涉警行为和特定</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通联行为</a:t>
            </a:r>
            <a:r>
              <a:rPr lang="zh-CN" altLang="en-US" sz="1200" kern="1200" dirty="0" smtClean="0">
                <a:solidFill>
                  <a:schemeClr val="tx1"/>
                </a:solidFill>
                <a:effectLst/>
                <a:latin typeface="+mn-lt"/>
                <a:ea typeface="+mn-ea"/>
                <a:cs typeface="+mn-cs"/>
              </a:rPr>
              <a:t>等</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上图是我们选取的部分指标分类。我们可以从各维度</a:t>
            </a:r>
            <a:r>
              <a:rPr lang="zh-CN" altLang="zh-CN" sz="1200" kern="1200" dirty="0" smtClean="0">
                <a:solidFill>
                  <a:schemeClr val="tx1"/>
                </a:solidFill>
                <a:effectLst/>
                <a:latin typeface="+mn-lt"/>
                <a:ea typeface="+mn-ea"/>
                <a:cs typeface="+mn-cs"/>
              </a:rPr>
              <a:t>挖掘特定人群</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规律，设定具体的指标参数。</a:t>
            </a:r>
            <a:r>
              <a:rPr lang="zh-CN" altLang="en-US" sz="1200" kern="1200" dirty="0" smtClean="0">
                <a:solidFill>
                  <a:schemeClr val="tx1"/>
                </a:solidFill>
                <a:effectLst/>
                <a:latin typeface="+mn-lt"/>
                <a:ea typeface="+mn-ea"/>
                <a:cs typeface="+mn-cs"/>
              </a:rPr>
              <a:t>比如说我们可以根据不同类型的住户标签，设定不同的年龄参数等。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6</a:t>
            </a:fld>
            <a:endParaRPr lang="zh-CN" altLang="en-US"/>
          </a:p>
        </p:txBody>
      </p:sp>
    </p:spTree>
    <p:extLst>
      <p:ext uri="{BB962C8B-B14F-4D97-AF65-F5344CB8AC3E}">
        <p14:creationId xmlns:p14="http://schemas.microsoft.com/office/powerpoint/2010/main" val="412018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我们</a:t>
            </a:r>
            <a:r>
              <a:rPr lang="zh-CN" altLang="en-US" sz="1200" kern="1200" dirty="0" smtClean="0">
                <a:solidFill>
                  <a:schemeClr val="tx1"/>
                </a:solidFill>
                <a:effectLst/>
                <a:latin typeface="+mn-lt"/>
                <a:ea typeface="+mn-ea"/>
                <a:cs typeface="+mn-cs"/>
              </a:rPr>
              <a:t>可以构建各种住户标签，下面为了更直观地向大家汇报住户标签的构建流程，我们以</a:t>
            </a:r>
            <a:r>
              <a:rPr lang="zh-CN" altLang="zh-CN" sz="1200" kern="1200" dirty="0" smtClean="0">
                <a:solidFill>
                  <a:schemeClr val="tx1"/>
                </a:solidFill>
                <a:effectLst/>
                <a:latin typeface="+mn-lt"/>
                <a:ea typeface="+mn-ea"/>
                <a:cs typeface="+mn-cs"/>
              </a:rPr>
              <a:t>构建涉毒人员标签为例</a:t>
            </a:r>
            <a:r>
              <a:rPr lang="zh-CN" altLang="en-US" sz="1200" kern="1200" dirty="0" smtClean="0">
                <a:solidFill>
                  <a:schemeClr val="tx1"/>
                </a:solidFill>
                <a:effectLst/>
                <a:latin typeface="+mn-lt"/>
                <a:ea typeface="+mn-ea"/>
                <a:cs typeface="+mn-cs"/>
              </a:rPr>
              <a:t>。这里要为大家说明一下，</a:t>
            </a:r>
            <a:r>
              <a:rPr lang="zh-CN" altLang="zh-CN" sz="1200" kern="1200" dirty="0" smtClean="0">
                <a:solidFill>
                  <a:schemeClr val="tx1"/>
                </a:solidFill>
                <a:effectLst/>
                <a:latin typeface="+mn-lt"/>
                <a:ea typeface="+mn-ea"/>
                <a:cs typeface="+mn-cs"/>
              </a:rPr>
              <a:t>因为涉毒人员</a:t>
            </a:r>
            <a:r>
              <a:rPr lang="zh-CN" altLang="en-US" sz="1200" kern="1200" dirty="0" smtClean="0">
                <a:solidFill>
                  <a:schemeClr val="tx1"/>
                </a:solidFill>
                <a:effectLst/>
                <a:latin typeface="+mn-lt"/>
                <a:ea typeface="+mn-ea"/>
                <a:cs typeface="+mn-cs"/>
              </a:rPr>
              <a:t>在</a:t>
            </a:r>
            <a:r>
              <a:rPr lang="zh-CN" altLang="zh-CN" sz="1200" kern="1200" dirty="0" smtClean="0">
                <a:solidFill>
                  <a:schemeClr val="tx1"/>
                </a:solidFill>
                <a:effectLst/>
                <a:latin typeface="+mn-lt"/>
                <a:ea typeface="+mn-ea"/>
                <a:cs typeface="+mn-cs"/>
              </a:rPr>
              <a:t>被抓获成显性</a:t>
            </a:r>
            <a:r>
              <a:rPr lang="zh-CN" altLang="en-US" sz="1200" kern="1200" dirty="0" smtClean="0">
                <a:solidFill>
                  <a:schemeClr val="tx1"/>
                </a:solidFill>
                <a:effectLst/>
                <a:latin typeface="+mn-lt"/>
                <a:ea typeface="+mn-ea"/>
                <a:cs typeface="+mn-cs"/>
              </a:rPr>
              <a:t>之</a:t>
            </a:r>
            <a:r>
              <a:rPr lang="zh-CN" altLang="zh-CN" sz="1200" kern="1200" dirty="0" smtClean="0">
                <a:solidFill>
                  <a:schemeClr val="tx1"/>
                </a:solidFill>
                <a:effectLst/>
                <a:latin typeface="+mn-lt"/>
                <a:ea typeface="+mn-ea"/>
                <a:cs typeface="+mn-cs"/>
              </a:rPr>
              <a:t>后，</a:t>
            </a:r>
            <a:r>
              <a:rPr lang="zh-CN" altLang="en-US" sz="1200" kern="1200" dirty="0" smtClean="0">
                <a:solidFill>
                  <a:schemeClr val="tx1"/>
                </a:solidFill>
                <a:effectLst/>
                <a:latin typeface="+mn-lt"/>
                <a:ea typeface="+mn-ea"/>
                <a:cs typeface="+mn-cs"/>
              </a:rPr>
              <a:t>他们基本上是不会用自己</a:t>
            </a:r>
            <a:r>
              <a:rPr lang="zh-CN" altLang="zh-CN" sz="1200" kern="1200" dirty="0" smtClean="0">
                <a:solidFill>
                  <a:schemeClr val="tx1"/>
                </a:solidFill>
                <a:effectLst/>
                <a:latin typeface="+mn-lt"/>
                <a:ea typeface="+mn-ea"/>
                <a:cs typeface="+mn-cs"/>
              </a:rPr>
              <a:t>的身份证登记住宿、上网</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所以我们第一步在</a:t>
            </a:r>
            <a:r>
              <a:rPr lang="zh-CN" altLang="zh-CN" sz="1200" kern="1200" dirty="0" smtClean="0">
                <a:solidFill>
                  <a:schemeClr val="tx1"/>
                </a:solidFill>
                <a:effectLst/>
                <a:latin typeface="+mn-lt"/>
                <a:ea typeface="+mn-ea"/>
                <a:cs typeface="+mn-cs"/>
              </a:rPr>
              <a:t>分析涉毒人员特征</a:t>
            </a:r>
            <a:r>
              <a:rPr lang="zh-CN" altLang="en-US" sz="1200" kern="1200" dirty="0" smtClean="0">
                <a:solidFill>
                  <a:schemeClr val="tx1"/>
                </a:solidFill>
                <a:effectLst/>
                <a:latin typeface="+mn-lt"/>
                <a:ea typeface="+mn-ea"/>
                <a:cs typeface="+mn-cs"/>
              </a:rPr>
              <a:t>的时候，选取了扬州市</a:t>
            </a:r>
            <a:r>
              <a:rPr lang="en-US" altLang="zh-CN" sz="1200" kern="1200" dirty="0" smtClean="0">
                <a:solidFill>
                  <a:schemeClr val="tx1"/>
                </a:solidFill>
                <a:effectLst/>
                <a:latin typeface="+mn-lt"/>
                <a:ea typeface="+mn-ea"/>
                <a:cs typeface="+mn-cs"/>
              </a:rPr>
              <a:t>2017</a:t>
            </a:r>
            <a:r>
              <a:rPr lang="zh-CN" altLang="zh-CN" sz="1200" kern="1200" dirty="0" smtClean="0">
                <a:solidFill>
                  <a:schemeClr val="tx1"/>
                </a:solidFill>
                <a:effectLst/>
                <a:latin typeface="+mn-lt"/>
                <a:ea typeface="+mn-ea"/>
                <a:cs typeface="+mn-cs"/>
              </a:rPr>
              <a:t>年首次因涉毒被打击处理的</a:t>
            </a:r>
            <a:r>
              <a:rPr lang="en-US" altLang="zh-CN" sz="1200" kern="1200" dirty="0" smtClean="0">
                <a:solidFill>
                  <a:schemeClr val="tx1"/>
                </a:solidFill>
                <a:effectLst/>
                <a:latin typeface="+mn-lt"/>
                <a:ea typeface="+mn-ea"/>
                <a:cs typeface="+mn-cs"/>
              </a:rPr>
              <a:t>644</a:t>
            </a:r>
            <a:r>
              <a:rPr lang="zh-CN" altLang="zh-CN" sz="1200" kern="1200" dirty="0" smtClean="0">
                <a:solidFill>
                  <a:schemeClr val="tx1"/>
                </a:solidFill>
                <a:effectLst/>
                <a:latin typeface="+mn-lt"/>
                <a:ea typeface="+mn-ea"/>
                <a:cs typeface="+mn-cs"/>
              </a:rPr>
              <a:t>人作为样本，那么他们在</a:t>
            </a:r>
            <a:r>
              <a:rPr lang="en-US" altLang="zh-CN" sz="1200" kern="1200" dirty="0" smtClean="0">
                <a:solidFill>
                  <a:schemeClr val="tx1"/>
                </a:solidFill>
                <a:effectLst/>
                <a:latin typeface="+mn-lt"/>
                <a:ea typeface="+mn-ea"/>
                <a:cs typeface="+mn-cs"/>
              </a:rPr>
              <a:t>2016</a:t>
            </a:r>
            <a:r>
              <a:rPr lang="zh-CN" altLang="zh-CN" sz="1200" kern="1200" dirty="0" smtClean="0">
                <a:solidFill>
                  <a:schemeClr val="tx1"/>
                </a:solidFill>
                <a:effectLst/>
                <a:latin typeface="+mn-lt"/>
                <a:ea typeface="+mn-ea"/>
                <a:cs typeface="+mn-cs"/>
              </a:rPr>
              <a:t>年全年的行为轨迹</a:t>
            </a:r>
            <a:r>
              <a:rPr lang="zh-CN" altLang="en-US" sz="1200" kern="1200" dirty="0" smtClean="0">
                <a:solidFill>
                  <a:schemeClr val="tx1"/>
                </a:solidFill>
                <a:effectLst/>
                <a:latin typeface="+mn-lt"/>
                <a:ea typeface="+mn-ea"/>
                <a:cs typeface="+mn-cs"/>
              </a:rPr>
              <a:t>就可以看做是</a:t>
            </a:r>
            <a:r>
              <a:rPr lang="zh-CN" altLang="zh-CN" sz="1200" kern="1200" dirty="0" smtClean="0">
                <a:solidFill>
                  <a:schemeClr val="tx1"/>
                </a:solidFill>
                <a:effectLst/>
                <a:latin typeface="+mn-lt"/>
                <a:ea typeface="+mn-ea"/>
                <a:cs typeface="+mn-cs"/>
              </a:rPr>
              <a:t>隐性涉毒人员的活动轨迹，</a:t>
            </a:r>
            <a:r>
              <a:rPr lang="zh-CN" altLang="en-US" sz="1200" kern="1200" dirty="0" smtClean="0">
                <a:solidFill>
                  <a:schemeClr val="tx1"/>
                </a:solidFill>
                <a:effectLst/>
                <a:latin typeface="+mn-lt"/>
                <a:ea typeface="+mn-ea"/>
                <a:cs typeface="+mn-cs"/>
              </a:rPr>
              <a:t>接着</a:t>
            </a:r>
            <a:r>
              <a:rPr lang="zh-CN" altLang="zh-CN" sz="1200" kern="1200" dirty="0" smtClean="0">
                <a:solidFill>
                  <a:schemeClr val="tx1"/>
                </a:solidFill>
                <a:effectLst/>
                <a:latin typeface="+mn-lt"/>
                <a:ea typeface="+mn-ea"/>
                <a:cs typeface="+mn-cs"/>
              </a:rPr>
              <a:t>再将他们与同时间段内</a:t>
            </a:r>
            <a:r>
              <a:rPr lang="zh-CN" altLang="en-US" sz="1200" kern="1200" dirty="0" smtClean="0">
                <a:solidFill>
                  <a:schemeClr val="tx1"/>
                </a:solidFill>
                <a:effectLst/>
                <a:latin typeface="+mn-lt"/>
                <a:ea typeface="+mn-ea"/>
                <a:cs typeface="+mn-cs"/>
              </a:rPr>
              <a:t>我</a:t>
            </a:r>
            <a:r>
              <a:rPr lang="zh-CN" altLang="zh-CN" sz="1200" kern="1200" dirty="0" smtClean="0">
                <a:solidFill>
                  <a:schemeClr val="tx1"/>
                </a:solidFill>
                <a:effectLst/>
                <a:latin typeface="+mn-lt"/>
                <a:ea typeface="+mn-ea"/>
                <a:cs typeface="+mn-cs"/>
              </a:rPr>
              <a:t>市所有人的轨迹作对比，</a:t>
            </a:r>
            <a:r>
              <a:rPr lang="zh-CN" altLang="en-US" sz="1200" kern="1200" dirty="0" smtClean="0">
                <a:solidFill>
                  <a:schemeClr val="tx1"/>
                </a:solidFill>
                <a:effectLst/>
                <a:latin typeface="+mn-lt"/>
                <a:ea typeface="+mn-ea"/>
                <a:cs typeface="+mn-cs"/>
              </a:rPr>
              <a:t>从而</a:t>
            </a:r>
            <a:r>
              <a:rPr lang="zh-CN" altLang="zh-CN" sz="1200" kern="1200" dirty="0" smtClean="0">
                <a:solidFill>
                  <a:schemeClr val="tx1"/>
                </a:solidFill>
                <a:effectLst/>
                <a:latin typeface="+mn-lt"/>
                <a:ea typeface="+mn-ea"/>
                <a:cs typeface="+mn-cs"/>
              </a:rPr>
              <a:t>得出了几个差异较大的特征。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7</a:t>
            </a:fld>
            <a:endParaRPr lang="zh-CN" altLang="en-US"/>
          </a:p>
        </p:txBody>
      </p:sp>
    </p:spTree>
    <p:extLst>
      <p:ext uri="{BB962C8B-B14F-4D97-AF65-F5344CB8AC3E}">
        <p14:creationId xmlns:p14="http://schemas.microsoft.com/office/powerpoint/2010/main" val="1291590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首先我们从人员属性特征来看</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会</a:t>
            </a:r>
            <a:r>
              <a:rPr lang="zh-CN" altLang="zh-CN" sz="1200" kern="1200" dirty="0" smtClean="0">
                <a:solidFill>
                  <a:schemeClr val="tx1"/>
                </a:solidFill>
                <a:effectLst/>
                <a:latin typeface="+mn-lt"/>
                <a:ea typeface="+mn-ea"/>
                <a:cs typeface="+mn-cs"/>
              </a:rPr>
              <a:t>发现隐性涉毒人员在年龄、社保、涉毒前科</a:t>
            </a:r>
            <a:r>
              <a:rPr lang="zh-CN" altLang="en-US" sz="1200" kern="1200" dirty="0" smtClean="0">
                <a:solidFill>
                  <a:schemeClr val="tx1"/>
                </a:solidFill>
                <a:effectLst/>
                <a:latin typeface="+mn-lt"/>
                <a:ea typeface="+mn-ea"/>
                <a:cs typeface="+mn-cs"/>
              </a:rPr>
              <a:t>这三</a:t>
            </a:r>
            <a:r>
              <a:rPr lang="zh-CN" altLang="zh-CN" sz="1200" kern="1200" dirty="0" smtClean="0">
                <a:solidFill>
                  <a:schemeClr val="tx1"/>
                </a:solidFill>
                <a:effectLst/>
                <a:latin typeface="+mn-lt"/>
                <a:ea typeface="+mn-ea"/>
                <a:cs typeface="+mn-cs"/>
              </a:rPr>
              <a:t>方面都有明显</a:t>
            </a:r>
            <a:r>
              <a:rPr lang="zh-CN" altLang="en-US" sz="1200" kern="1200" dirty="0" smtClean="0">
                <a:solidFill>
                  <a:schemeClr val="tx1"/>
                </a:solidFill>
                <a:effectLst/>
                <a:latin typeface="+mn-lt"/>
                <a:ea typeface="+mn-ea"/>
                <a:cs typeface="+mn-cs"/>
              </a:rPr>
              <a:t>的特点</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8</a:t>
            </a:fld>
            <a:endParaRPr lang="zh-CN" altLang="en-US"/>
          </a:p>
        </p:txBody>
      </p:sp>
    </p:spTree>
    <p:extLst>
      <p:ext uri="{BB962C8B-B14F-4D97-AF65-F5344CB8AC3E}">
        <p14:creationId xmlns:p14="http://schemas.microsoft.com/office/powerpoint/2010/main" val="70728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比如说</a:t>
            </a:r>
            <a:r>
              <a:rPr lang="zh-CN" altLang="zh-CN" sz="1200" kern="1200" dirty="0" smtClean="0">
                <a:solidFill>
                  <a:schemeClr val="tx1"/>
                </a:solidFill>
                <a:effectLst/>
                <a:latin typeface="+mn-lt"/>
                <a:ea typeface="+mn-ea"/>
                <a:cs typeface="+mn-cs"/>
              </a:rPr>
              <a:t>在年龄</a:t>
            </a:r>
            <a:r>
              <a:rPr lang="zh-CN" altLang="en-US" sz="1200" kern="1200" dirty="0" smtClean="0">
                <a:solidFill>
                  <a:schemeClr val="tx1"/>
                </a:solidFill>
                <a:effectLst/>
                <a:latin typeface="+mn-lt"/>
                <a:ea typeface="+mn-ea"/>
                <a:cs typeface="+mn-cs"/>
              </a:rPr>
              <a:t>上</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644</a:t>
            </a:r>
            <a:r>
              <a:rPr lang="zh-CN" altLang="en-US" sz="1200" kern="1200" dirty="0" smtClean="0">
                <a:solidFill>
                  <a:schemeClr val="tx1"/>
                </a:solidFill>
                <a:effectLst/>
                <a:latin typeface="+mn-lt"/>
                <a:ea typeface="+mn-ea"/>
                <a:cs typeface="+mn-cs"/>
              </a:rPr>
              <a:t>名</a:t>
            </a:r>
            <a:r>
              <a:rPr lang="zh-CN" altLang="zh-CN" sz="1200" kern="1200" dirty="0" smtClean="0">
                <a:solidFill>
                  <a:schemeClr val="tx1"/>
                </a:solidFill>
                <a:effectLst/>
                <a:latin typeface="+mn-lt"/>
                <a:ea typeface="+mn-ea"/>
                <a:cs typeface="+mn-cs"/>
              </a:rPr>
              <a:t>隐性涉毒人员</a:t>
            </a:r>
            <a:r>
              <a:rPr lang="zh-CN" altLang="en-US" sz="1200" kern="1200" dirty="0" smtClean="0">
                <a:solidFill>
                  <a:schemeClr val="tx1"/>
                </a:solidFill>
                <a:effectLst/>
                <a:latin typeface="+mn-lt"/>
                <a:ea typeface="+mn-ea"/>
                <a:cs typeface="+mn-cs"/>
              </a:rPr>
              <a:t>中有</a:t>
            </a:r>
            <a:r>
              <a:rPr lang="en-US" altLang="zh-CN" sz="1200" kern="1200" dirty="0" smtClean="0">
                <a:solidFill>
                  <a:schemeClr val="tx1"/>
                </a:solidFill>
                <a:effectLst/>
                <a:latin typeface="+mn-lt"/>
                <a:ea typeface="+mn-ea"/>
                <a:cs typeface="+mn-cs"/>
              </a:rPr>
              <a:t>592</a:t>
            </a:r>
            <a:r>
              <a:rPr lang="zh-CN" altLang="zh-CN" sz="1200" kern="1200" dirty="0" smtClean="0">
                <a:solidFill>
                  <a:schemeClr val="tx1"/>
                </a:solidFill>
                <a:effectLst/>
                <a:latin typeface="+mn-lt"/>
                <a:ea typeface="+mn-ea"/>
                <a:cs typeface="+mn-cs"/>
              </a:rPr>
              <a:t>人</a:t>
            </a:r>
            <a:r>
              <a:rPr lang="zh-CN" altLang="en-US" sz="1200" kern="1200" dirty="0" smtClean="0">
                <a:solidFill>
                  <a:schemeClr val="tx1"/>
                </a:solidFill>
                <a:effectLst/>
                <a:latin typeface="+mn-lt"/>
                <a:ea typeface="+mn-ea"/>
                <a:cs typeface="+mn-cs"/>
              </a:rPr>
              <a:t>处于</a:t>
            </a:r>
            <a:r>
              <a:rPr lang="en-US" altLang="zh-CN" sz="1200" kern="1200" dirty="0" smtClean="0">
                <a:solidFill>
                  <a:schemeClr val="tx1"/>
                </a:solidFill>
                <a:effectLst/>
                <a:latin typeface="+mn-lt"/>
                <a:ea typeface="+mn-ea"/>
                <a:cs typeface="+mn-cs"/>
              </a:rPr>
              <a:t>18</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47</a:t>
            </a:r>
            <a:r>
              <a:rPr lang="zh-CN" altLang="zh-CN" sz="1200" kern="1200" dirty="0" smtClean="0">
                <a:solidFill>
                  <a:schemeClr val="tx1"/>
                </a:solidFill>
                <a:effectLst/>
                <a:latin typeface="+mn-lt"/>
                <a:ea typeface="+mn-ea"/>
                <a:cs typeface="+mn-cs"/>
              </a:rPr>
              <a:t>周岁之间，占比</a:t>
            </a:r>
            <a:r>
              <a:rPr lang="en-US" altLang="zh-CN" sz="1200" kern="1200" dirty="0" smtClean="0">
                <a:solidFill>
                  <a:schemeClr val="tx1"/>
                </a:solidFill>
                <a:effectLst/>
                <a:latin typeface="+mn-lt"/>
                <a:ea typeface="+mn-ea"/>
                <a:cs typeface="+mn-cs"/>
              </a:rPr>
              <a:t>92%</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22ACD13-8E0C-4481-80A7-08E7B8EF4D5A}" type="slidenum">
              <a:rPr lang="zh-CN" altLang="en-US" smtClean="0"/>
              <a:t>9</a:t>
            </a:fld>
            <a:endParaRPr lang="zh-CN" altLang="en-US"/>
          </a:p>
        </p:txBody>
      </p:sp>
    </p:spTree>
    <p:extLst>
      <p:ext uri="{BB962C8B-B14F-4D97-AF65-F5344CB8AC3E}">
        <p14:creationId xmlns:p14="http://schemas.microsoft.com/office/powerpoint/2010/main" val="152858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50288" y="3187255"/>
            <a:ext cx="15303262" cy="2199253"/>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2700577" y="5814007"/>
            <a:ext cx="12602687" cy="2622003"/>
          </a:xfrm>
        </p:spPr>
        <p:txBody>
          <a:bodyPr/>
          <a:lstStyle>
            <a:lvl1pPr marL="0" indent="0" algn="ctr">
              <a:buNone/>
              <a:defRPr>
                <a:solidFill>
                  <a:schemeClr val="tx1">
                    <a:tint val="75000"/>
                  </a:schemeClr>
                </a:solidFill>
              </a:defRPr>
            </a:lvl1pPr>
            <a:lvl2pPr marL="771479" indent="0" algn="ctr">
              <a:buNone/>
              <a:defRPr>
                <a:solidFill>
                  <a:schemeClr val="tx1">
                    <a:tint val="75000"/>
                  </a:schemeClr>
                </a:solidFill>
              </a:defRPr>
            </a:lvl2pPr>
            <a:lvl3pPr marL="1542959" indent="0" algn="ctr">
              <a:buNone/>
              <a:defRPr>
                <a:solidFill>
                  <a:schemeClr val="tx1">
                    <a:tint val="75000"/>
                  </a:schemeClr>
                </a:solidFill>
              </a:defRPr>
            </a:lvl3pPr>
            <a:lvl4pPr marL="2314438" indent="0" algn="ctr">
              <a:buNone/>
              <a:defRPr>
                <a:solidFill>
                  <a:schemeClr val="tx1">
                    <a:tint val="75000"/>
                  </a:schemeClr>
                </a:solidFill>
              </a:defRPr>
            </a:lvl4pPr>
            <a:lvl5pPr marL="3085917" indent="0" algn="ctr">
              <a:buNone/>
              <a:defRPr>
                <a:solidFill>
                  <a:schemeClr val="tx1">
                    <a:tint val="75000"/>
                  </a:schemeClr>
                </a:solidFill>
              </a:defRPr>
            </a:lvl5pPr>
            <a:lvl6pPr marL="3857396" indent="0" algn="ctr">
              <a:buNone/>
              <a:defRPr>
                <a:solidFill>
                  <a:schemeClr val="tx1">
                    <a:tint val="75000"/>
                  </a:schemeClr>
                </a:solidFill>
              </a:defRPr>
            </a:lvl6pPr>
            <a:lvl7pPr marL="4628876" indent="0" algn="ctr">
              <a:buNone/>
              <a:defRPr>
                <a:solidFill>
                  <a:schemeClr val="tx1">
                    <a:tint val="75000"/>
                  </a:schemeClr>
                </a:solidFill>
              </a:defRPr>
            </a:lvl7pPr>
            <a:lvl8pPr marL="5400355" indent="0" algn="ctr">
              <a:buNone/>
              <a:defRPr>
                <a:solidFill>
                  <a:schemeClr val="tx1">
                    <a:tint val="75000"/>
                  </a:schemeClr>
                </a:solidFill>
              </a:defRPr>
            </a:lvl8pPr>
            <a:lvl9pPr marL="6171834"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3661492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3285333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5702355" y="539128"/>
            <a:ext cx="7973574" cy="11485514"/>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1772255" y="539128"/>
            <a:ext cx="23630037" cy="11485514"/>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2508092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2954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8785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3811432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22179" y="6593010"/>
            <a:ext cx="15303262" cy="2037753"/>
          </a:xfrm>
        </p:spPr>
        <p:txBody>
          <a:bodyPr anchor="t"/>
          <a:lstStyle>
            <a:lvl1pPr algn="l">
              <a:defRPr sz="67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1422179" y="4348633"/>
            <a:ext cx="15303262" cy="2244377"/>
          </a:xfrm>
        </p:spPr>
        <p:txBody>
          <a:bodyPr anchor="b"/>
          <a:lstStyle>
            <a:lvl1pPr marL="0" indent="0">
              <a:buNone/>
              <a:defRPr sz="3400">
                <a:solidFill>
                  <a:schemeClr val="tx1">
                    <a:tint val="75000"/>
                  </a:schemeClr>
                </a:solidFill>
              </a:defRPr>
            </a:lvl1pPr>
            <a:lvl2pPr marL="771479" indent="0">
              <a:buNone/>
              <a:defRPr sz="3000">
                <a:solidFill>
                  <a:schemeClr val="tx1">
                    <a:tint val="75000"/>
                  </a:schemeClr>
                </a:solidFill>
              </a:defRPr>
            </a:lvl2pPr>
            <a:lvl3pPr marL="1542959" indent="0">
              <a:buNone/>
              <a:defRPr sz="2700">
                <a:solidFill>
                  <a:schemeClr val="tx1">
                    <a:tint val="75000"/>
                  </a:schemeClr>
                </a:solidFill>
              </a:defRPr>
            </a:lvl3pPr>
            <a:lvl4pPr marL="2314438" indent="0">
              <a:buNone/>
              <a:defRPr sz="2400">
                <a:solidFill>
                  <a:schemeClr val="tx1">
                    <a:tint val="75000"/>
                  </a:schemeClr>
                </a:solidFill>
              </a:defRPr>
            </a:lvl4pPr>
            <a:lvl5pPr marL="3085917" indent="0">
              <a:buNone/>
              <a:defRPr sz="2400">
                <a:solidFill>
                  <a:schemeClr val="tx1">
                    <a:tint val="75000"/>
                  </a:schemeClr>
                </a:solidFill>
              </a:defRPr>
            </a:lvl5pPr>
            <a:lvl6pPr marL="3857396" indent="0">
              <a:buNone/>
              <a:defRPr sz="2400">
                <a:solidFill>
                  <a:schemeClr val="tx1">
                    <a:tint val="75000"/>
                  </a:schemeClr>
                </a:solidFill>
              </a:defRPr>
            </a:lvl6pPr>
            <a:lvl7pPr marL="4628876" indent="0">
              <a:buNone/>
              <a:defRPr sz="2400">
                <a:solidFill>
                  <a:schemeClr val="tx1">
                    <a:tint val="75000"/>
                  </a:schemeClr>
                </a:solidFill>
              </a:defRPr>
            </a:lvl7pPr>
            <a:lvl8pPr marL="5400355" indent="0">
              <a:buNone/>
              <a:defRPr sz="2400">
                <a:solidFill>
                  <a:schemeClr val="tx1">
                    <a:tint val="75000"/>
                  </a:schemeClr>
                </a:solidFill>
              </a:defRPr>
            </a:lvl8pPr>
            <a:lvl9pPr marL="6171834" indent="0">
              <a:buNone/>
              <a:defRPr sz="2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166695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1772254" y="3142130"/>
            <a:ext cx="15800242" cy="8882511"/>
          </a:xfrm>
        </p:spPr>
        <p:txBody>
          <a:bodyPr/>
          <a:lstStyle>
            <a:lvl1pPr>
              <a:defRPr sz="4700"/>
            </a:lvl1pPr>
            <a:lvl2pPr>
              <a:defRPr sz="4000"/>
            </a:lvl2pPr>
            <a:lvl3pPr>
              <a:defRPr sz="3400"/>
            </a:lvl3pPr>
            <a:lvl4pPr>
              <a:defRPr sz="3000"/>
            </a:lvl4pPr>
            <a:lvl5pPr>
              <a:defRPr sz="3000"/>
            </a:lvl5pPr>
            <a:lvl6pPr>
              <a:defRPr sz="3000"/>
            </a:lvl6pPr>
            <a:lvl7pPr>
              <a:defRPr sz="3000"/>
            </a:lvl7pPr>
            <a:lvl8pPr>
              <a:defRPr sz="3000"/>
            </a:lvl8pPr>
            <a:lvl9pPr>
              <a:defRPr sz="3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17872561" y="3142130"/>
            <a:ext cx="15803369" cy="8882511"/>
          </a:xfrm>
        </p:spPr>
        <p:txBody>
          <a:bodyPr/>
          <a:lstStyle>
            <a:lvl1pPr>
              <a:defRPr sz="4700"/>
            </a:lvl1pPr>
            <a:lvl2pPr>
              <a:defRPr sz="4000"/>
            </a:lvl2pPr>
            <a:lvl3pPr>
              <a:defRPr sz="3400"/>
            </a:lvl3pPr>
            <a:lvl4pPr>
              <a:defRPr sz="3000"/>
            </a:lvl4pPr>
            <a:lvl5pPr>
              <a:defRPr sz="3000"/>
            </a:lvl5pPr>
            <a:lvl6pPr>
              <a:defRPr sz="3000"/>
            </a:lvl6pPr>
            <a:lvl7pPr>
              <a:defRPr sz="3000"/>
            </a:lvl7pPr>
            <a:lvl8pPr>
              <a:defRPr sz="3000"/>
            </a:lvl8pPr>
            <a:lvl9pPr>
              <a:defRPr sz="3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819581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00192" y="410876"/>
            <a:ext cx="16203454" cy="1710002"/>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900192" y="2296629"/>
            <a:ext cx="7954822" cy="957125"/>
          </a:xfrm>
        </p:spPr>
        <p:txBody>
          <a:bodyPr anchor="b"/>
          <a:lstStyle>
            <a:lvl1pPr marL="0" indent="0">
              <a:buNone/>
              <a:defRPr sz="4000" b="1"/>
            </a:lvl1pPr>
            <a:lvl2pPr marL="771479" indent="0">
              <a:buNone/>
              <a:defRPr sz="3400" b="1"/>
            </a:lvl2pPr>
            <a:lvl3pPr marL="1542959" indent="0">
              <a:buNone/>
              <a:defRPr sz="3000" b="1"/>
            </a:lvl3pPr>
            <a:lvl4pPr marL="2314438" indent="0">
              <a:buNone/>
              <a:defRPr sz="2700" b="1"/>
            </a:lvl4pPr>
            <a:lvl5pPr marL="3085917" indent="0">
              <a:buNone/>
              <a:defRPr sz="2700" b="1"/>
            </a:lvl5pPr>
            <a:lvl6pPr marL="3857396" indent="0">
              <a:buNone/>
              <a:defRPr sz="2700" b="1"/>
            </a:lvl6pPr>
            <a:lvl7pPr marL="4628876" indent="0">
              <a:buNone/>
              <a:defRPr sz="2700" b="1"/>
            </a:lvl7pPr>
            <a:lvl8pPr marL="5400355" indent="0">
              <a:buNone/>
              <a:defRPr sz="2700" b="1"/>
            </a:lvl8pPr>
            <a:lvl9pPr marL="6171834" indent="0">
              <a:buNone/>
              <a:defRPr sz="2700" b="1"/>
            </a:lvl9pPr>
          </a:lstStyle>
          <a:p>
            <a:pPr lvl="0"/>
            <a:r>
              <a:rPr kumimoji="1" lang="zh-CN" altLang="en-US" smtClean="0"/>
              <a:t>单击此处编辑母版文本样式</a:t>
            </a:r>
          </a:p>
        </p:txBody>
      </p:sp>
      <p:sp>
        <p:nvSpPr>
          <p:cNvPr id="4" name="内容占位符 3"/>
          <p:cNvSpPr>
            <a:spLocks noGrp="1"/>
          </p:cNvSpPr>
          <p:nvPr>
            <p:ph sz="half" idx="2"/>
          </p:nvPr>
        </p:nvSpPr>
        <p:spPr>
          <a:xfrm>
            <a:off x="900192" y="3253755"/>
            <a:ext cx="7954822" cy="5911383"/>
          </a:xfrm>
        </p:spPr>
        <p:txBody>
          <a:bodyPr/>
          <a:lstStyle>
            <a:lvl1pPr>
              <a:defRPr sz="4000"/>
            </a:lvl1pPr>
            <a:lvl2pPr>
              <a:defRPr sz="3400"/>
            </a:lvl2pPr>
            <a:lvl3pPr>
              <a:defRPr sz="3000"/>
            </a:lvl3pPr>
            <a:lvl4pPr>
              <a:defRPr sz="2700"/>
            </a:lvl4pPr>
            <a:lvl5pPr>
              <a:defRPr sz="2700"/>
            </a:lvl5pPr>
            <a:lvl6pPr>
              <a:defRPr sz="2700"/>
            </a:lvl6pPr>
            <a:lvl7pPr>
              <a:defRPr sz="2700"/>
            </a:lvl7pPr>
            <a:lvl8pPr>
              <a:defRPr sz="2700"/>
            </a:lvl8pPr>
            <a:lvl9pPr>
              <a:defRPr sz="27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9145701" y="2296629"/>
            <a:ext cx="7957946" cy="957125"/>
          </a:xfrm>
        </p:spPr>
        <p:txBody>
          <a:bodyPr anchor="b"/>
          <a:lstStyle>
            <a:lvl1pPr marL="0" indent="0">
              <a:buNone/>
              <a:defRPr sz="4000" b="1"/>
            </a:lvl1pPr>
            <a:lvl2pPr marL="771479" indent="0">
              <a:buNone/>
              <a:defRPr sz="3400" b="1"/>
            </a:lvl2pPr>
            <a:lvl3pPr marL="1542959" indent="0">
              <a:buNone/>
              <a:defRPr sz="3000" b="1"/>
            </a:lvl3pPr>
            <a:lvl4pPr marL="2314438" indent="0">
              <a:buNone/>
              <a:defRPr sz="2700" b="1"/>
            </a:lvl4pPr>
            <a:lvl5pPr marL="3085917" indent="0">
              <a:buNone/>
              <a:defRPr sz="2700" b="1"/>
            </a:lvl5pPr>
            <a:lvl6pPr marL="3857396" indent="0">
              <a:buNone/>
              <a:defRPr sz="2700" b="1"/>
            </a:lvl6pPr>
            <a:lvl7pPr marL="4628876" indent="0">
              <a:buNone/>
              <a:defRPr sz="2700" b="1"/>
            </a:lvl7pPr>
            <a:lvl8pPr marL="5400355" indent="0">
              <a:buNone/>
              <a:defRPr sz="2700" b="1"/>
            </a:lvl8pPr>
            <a:lvl9pPr marL="6171834" indent="0">
              <a:buNone/>
              <a:defRPr sz="27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9145701" y="3253755"/>
            <a:ext cx="7957946" cy="5911383"/>
          </a:xfrm>
        </p:spPr>
        <p:txBody>
          <a:bodyPr/>
          <a:lstStyle>
            <a:lvl1pPr>
              <a:defRPr sz="4000"/>
            </a:lvl1pPr>
            <a:lvl2pPr>
              <a:defRPr sz="3400"/>
            </a:lvl2pPr>
            <a:lvl3pPr>
              <a:defRPr sz="3000"/>
            </a:lvl3pPr>
            <a:lvl4pPr>
              <a:defRPr sz="2700"/>
            </a:lvl4pPr>
            <a:lvl5pPr>
              <a:defRPr sz="2700"/>
            </a:lvl5pPr>
            <a:lvl6pPr>
              <a:defRPr sz="2700"/>
            </a:lvl6pPr>
            <a:lvl7pPr>
              <a:defRPr sz="2700"/>
            </a:lvl7pPr>
            <a:lvl8pPr>
              <a:defRPr sz="2700"/>
            </a:lvl8pPr>
            <a:lvl9pPr>
              <a:defRPr sz="27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126734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312646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506908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00194" y="408501"/>
            <a:ext cx="5923139" cy="1738503"/>
          </a:xfrm>
        </p:spPr>
        <p:txBody>
          <a:bodyPr anchor="b"/>
          <a:lstStyle>
            <a:lvl1pPr algn="l">
              <a:defRPr sz="34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7039000" y="408501"/>
            <a:ext cx="10064646" cy="8756637"/>
          </a:xfrm>
        </p:spPr>
        <p:txBody>
          <a:bodyPr/>
          <a:lstStyle>
            <a:lvl1pPr>
              <a:defRPr sz="5400"/>
            </a:lvl1pPr>
            <a:lvl2pPr>
              <a:defRPr sz="4700"/>
            </a:lvl2pPr>
            <a:lvl3pPr>
              <a:defRPr sz="4000"/>
            </a:lvl3pPr>
            <a:lvl4pPr>
              <a:defRPr sz="3400"/>
            </a:lvl4pPr>
            <a:lvl5pPr>
              <a:defRPr sz="3400"/>
            </a:lvl5pPr>
            <a:lvl6pPr>
              <a:defRPr sz="3400"/>
            </a:lvl6pPr>
            <a:lvl7pPr>
              <a:defRPr sz="3400"/>
            </a:lvl7pPr>
            <a:lvl8pPr>
              <a:defRPr sz="3400"/>
            </a:lvl8pPr>
            <a:lvl9pPr>
              <a:defRPr sz="34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900194" y="2147004"/>
            <a:ext cx="5923139" cy="7018134"/>
          </a:xfrm>
        </p:spPr>
        <p:txBody>
          <a:bodyPr/>
          <a:lstStyle>
            <a:lvl1pPr marL="0" indent="0">
              <a:buNone/>
              <a:defRPr sz="2400"/>
            </a:lvl1pPr>
            <a:lvl2pPr marL="771479" indent="0">
              <a:buNone/>
              <a:defRPr sz="2000"/>
            </a:lvl2pPr>
            <a:lvl3pPr marL="1542959" indent="0">
              <a:buNone/>
              <a:defRPr sz="1700"/>
            </a:lvl3pPr>
            <a:lvl4pPr marL="2314438" indent="0">
              <a:buNone/>
              <a:defRPr sz="1500"/>
            </a:lvl4pPr>
            <a:lvl5pPr marL="3085917" indent="0">
              <a:buNone/>
              <a:defRPr sz="1500"/>
            </a:lvl5pPr>
            <a:lvl6pPr marL="3857396" indent="0">
              <a:buNone/>
              <a:defRPr sz="1500"/>
            </a:lvl6pPr>
            <a:lvl7pPr marL="4628876" indent="0">
              <a:buNone/>
              <a:defRPr sz="1500"/>
            </a:lvl7pPr>
            <a:lvl8pPr marL="5400355" indent="0">
              <a:buNone/>
              <a:defRPr sz="1500"/>
            </a:lvl8pPr>
            <a:lvl9pPr marL="6171834" indent="0">
              <a:buNone/>
              <a:defRPr sz="15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32279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528879" y="7182009"/>
            <a:ext cx="10802303" cy="847877"/>
          </a:xfrm>
        </p:spPr>
        <p:txBody>
          <a:bodyPr anchor="b"/>
          <a:lstStyle>
            <a:lvl1pPr algn="l">
              <a:defRPr sz="34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3528879" y="916750"/>
            <a:ext cx="10802303" cy="6156008"/>
          </a:xfrm>
        </p:spPr>
        <p:txBody>
          <a:bodyPr/>
          <a:lstStyle>
            <a:lvl1pPr marL="0" indent="0">
              <a:buNone/>
              <a:defRPr sz="5400"/>
            </a:lvl1pPr>
            <a:lvl2pPr marL="771479" indent="0">
              <a:buNone/>
              <a:defRPr sz="4700"/>
            </a:lvl2pPr>
            <a:lvl3pPr marL="1542959" indent="0">
              <a:buNone/>
              <a:defRPr sz="4000"/>
            </a:lvl3pPr>
            <a:lvl4pPr marL="2314438" indent="0">
              <a:buNone/>
              <a:defRPr sz="3400"/>
            </a:lvl4pPr>
            <a:lvl5pPr marL="3085917" indent="0">
              <a:buNone/>
              <a:defRPr sz="3400"/>
            </a:lvl5pPr>
            <a:lvl6pPr marL="3857396" indent="0">
              <a:buNone/>
              <a:defRPr sz="3400"/>
            </a:lvl6pPr>
            <a:lvl7pPr marL="4628876" indent="0">
              <a:buNone/>
              <a:defRPr sz="3400"/>
            </a:lvl7pPr>
            <a:lvl8pPr marL="5400355" indent="0">
              <a:buNone/>
              <a:defRPr sz="3400"/>
            </a:lvl8pPr>
            <a:lvl9pPr marL="6171834" indent="0">
              <a:buNone/>
              <a:defRPr sz="3400"/>
            </a:lvl9pPr>
          </a:lstStyle>
          <a:p>
            <a:endParaRPr kumimoji="1" lang="zh-CN" altLang="en-US"/>
          </a:p>
        </p:txBody>
      </p:sp>
      <p:sp>
        <p:nvSpPr>
          <p:cNvPr id="4" name="文本占位符 3"/>
          <p:cNvSpPr>
            <a:spLocks noGrp="1"/>
          </p:cNvSpPr>
          <p:nvPr>
            <p:ph type="body" sz="half" idx="2"/>
          </p:nvPr>
        </p:nvSpPr>
        <p:spPr>
          <a:xfrm>
            <a:off x="3528879" y="8029886"/>
            <a:ext cx="10802303" cy="1204126"/>
          </a:xfrm>
        </p:spPr>
        <p:txBody>
          <a:bodyPr/>
          <a:lstStyle>
            <a:lvl1pPr marL="0" indent="0">
              <a:buNone/>
              <a:defRPr sz="2400"/>
            </a:lvl1pPr>
            <a:lvl2pPr marL="771479" indent="0">
              <a:buNone/>
              <a:defRPr sz="2000"/>
            </a:lvl2pPr>
            <a:lvl3pPr marL="1542959" indent="0">
              <a:buNone/>
              <a:defRPr sz="1700"/>
            </a:lvl3pPr>
            <a:lvl4pPr marL="2314438" indent="0">
              <a:buNone/>
              <a:defRPr sz="1500"/>
            </a:lvl4pPr>
            <a:lvl5pPr marL="3085917" indent="0">
              <a:buNone/>
              <a:defRPr sz="1500"/>
            </a:lvl5pPr>
            <a:lvl6pPr marL="3857396" indent="0">
              <a:buNone/>
              <a:defRPr sz="1500"/>
            </a:lvl6pPr>
            <a:lvl7pPr marL="4628876" indent="0">
              <a:buNone/>
              <a:defRPr sz="1500"/>
            </a:lvl7pPr>
            <a:lvl8pPr marL="5400355" indent="0">
              <a:buNone/>
              <a:defRPr sz="1500"/>
            </a:lvl8pPr>
            <a:lvl9pPr marL="6171834" indent="0">
              <a:buNone/>
              <a:defRPr sz="15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1EC90CA-1463-F942-97F5-391AD273D5E2}" type="datetimeFigureOut">
              <a:rPr kumimoji="1" lang="zh-CN" altLang="en-US" smtClean="0"/>
              <a:t>2017/12/13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301203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00192" y="410876"/>
            <a:ext cx="16203454" cy="1710002"/>
          </a:xfrm>
          <a:prstGeom prst="rect">
            <a:avLst/>
          </a:prstGeom>
        </p:spPr>
        <p:txBody>
          <a:bodyPr vert="horz" lIns="154296" tIns="77148" rIns="154296" bIns="77148"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900192" y="2394004"/>
            <a:ext cx="16203454" cy="6771134"/>
          </a:xfrm>
          <a:prstGeom prst="rect">
            <a:avLst/>
          </a:prstGeom>
        </p:spPr>
        <p:txBody>
          <a:bodyPr vert="horz" lIns="154296" tIns="77148" rIns="154296" bIns="77148"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900192" y="9509513"/>
            <a:ext cx="4200896" cy="546251"/>
          </a:xfrm>
          <a:prstGeom prst="rect">
            <a:avLst/>
          </a:prstGeom>
        </p:spPr>
        <p:txBody>
          <a:bodyPr vert="horz" lIns="154296" tIns="77148" rIns="154296" bIns="77148" rtlCol="0" anchor="ctr"/>
          <a:lstStyle>
            <a:lvl1pPr algn="l">
              <a:defRPr sz="2000">
                <a:solidFill>
                  <a:schemeClr val="tx1">
                    <a:tint val="75000"/>
                  </a:schemeClr>
                </a:solidFill>
              </a:defRPr>
            </a:lvl1pPr>
          </a:lstStyle>
          <a:p>
            <a:fld id="{11EC90CA-1463-F942-97F5-391AD273D5E2}" type="datetimeFigureOut">
              <a:rPr kumimoji="1" lang="zh-CN" altLang="en-US" smtClean="0"/>
              <a:t>2017/12/13</a:t>
            </a:fld>
            <a:endParaRPr kumimoji="1" lang="zh-CN" altLang="en-US"/>
          </a:p>
        </p:txBody>
      </p:sp>
      <p:sp>
        <p:nvSpPr>
          <p:cNvPr id="5" name="页脚占位符 4"/>
          <p:cNvSpPr>
            <a:spLocks noGrp="1"/>
          </p:cNvSpPr>
          <p:nvPr>
            <p:ph type="ftr" sz="quarter" idx="3"/>
          </p:nvPr>
        </p:nvSpPr>
        <p:spPr>
          <a:xfrm>
            <a:off x="6151313" y="9509513"/>
            <a:ext cx="5701215" cy="546251"/>
          </a:xfrm>
          <a:prstGeom prst="rect">
            <a:avLst/>
          </a:prstGeom>
        </p:spPr>
        <p:txBody>
          <a:bodyPr vert="horz" lIns="154296" tIns="77148" rIns="154296" bIns="77148" rtlCol="0" anchor="ctr"/>
          <a:lstStyle>
            <a:lvl1pPr algn="ctr">
              <a:defRPr sz="20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2902750" y="9509513"/>
            <a:ext cx="4200896" cy="546251"/>
          </a:xfrm>
          <a:prstGeom prst="rect">
            <a:avLst/>
          </a:prstGeom>
        </p:spPr>
        <p:txBody>
          <a:bodyPr vert="horz" lIns="154296" tIns="77148" rIns="154296" bIns="77148" rtlCol="0" anchor="ctr"/>
          <a:lstStyle>
            <a:lvl1pPr algn="r">
              <a:defRPr sz="2000">
                <a:solidFill>
                  <a:schemeClr val="tx1">
                    <a:tint val="75000"/>
                  </a:schemeClr>
                </a:solidFill>
              </a:defRPr>
            </a:lvl1pPr>
          </a:lstStyle>
          <a:p>
            <a:fld id="{EA289108-52EE-824F-B25B-0BCF2EE9AC3E}" type="slidenum">
              <a:rPr kumimoji="1" lang="zh-CN" altLang="en-US" smtClean="0"/>
              <a:t>‹#›</a:t>
            </a:fld>
            <a:endParaRPr kumimoji="1" lang="zh-CN" altLang="en-US"/>
          </a:p>
        </p:txBody>
      </p:sp>
    </p:spTree>
    <p:extLst>
      <p:ext uri="{BB962C8B-B14F-4D97-AF65-F5344CB8AC3E}">
        <p14:creationId xmlns:p14="http://schemas.microsoft.com/office/powerpoint/2010/main" val="2904450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771479" rtl="0" eaLnBrk="1" latinLnBrk="0" hangingPunct="1">
        <a:spcBef>
          <a:spcPct val="0"/>
        </a:spcBef>
        <a:buNone/>
        <a:defRPr sz="7400" kern="1200">
          <a:solidFill>
            <a:schemeClr val="tx1"/>
          </a:solidFill>
          <a:latin typeface="+mj-lt"/>
          <a:ea typeface="+mj-ea"/>
          <a:cs typeface="+mj-cs"/>
        </a:defRPr>
      </a:lvl1pPr>
    </p:titleStyle>
    <p:bodyStyle>
      <a:lvl1pPr marL="578609" indent="-578609" algn="l" defTabSz="771479" rtl="0" eaLnBrk="1" latinLnBrk="0" hangingPunct="1">
        <a:spcBef>
          <a:spcPct val="20000"/>
        </a:spcBef>
        <a:buFont typeface="Arial"/>
        <a:buChar char="•"/>
        <a:defRPr sz="5400" kern="1200">
          <a:solidFill>
            <a:schemeClr val="tx1"/>
          </a:solidFill>
          <a:latin typeface="+mn-lt"/>
          <a:ea typeface="+mn-ea"/>
          <a:cs typeface="+mn-cs"/>
        </a:defRPr>
      </a:lvl1pPr>
      <a:lvl2pPr marL="1253654" indent="-482175" algn="l" defTabSz="771479" rtl="0" eaLnBrk="1" latinLnBrk="0" hangingPunct="1">
        <a:spcBef>
          <a:spcPct val="20000"/>
        </a:spcBef>
        <a:buFont typeface="Arial"/>
        <a:buChar char="–"/>
        <a:defRPr sz="4700" kern="1200">
          <a:solidFill>
            <a:schemeClr val="tx1"/>
          </a:solidFill>
          <a:latin typeface="+mn-lt"/>
          <a:ea typeface="+mn-ea"/>
          <a:cs typeface="+mn-cs"/>
        </a:defRPr>
      </a:lvl2pPr>
      <a:lvl3pPr marL="1928698" indent="-385740" algn="l" defTabSz="771479" rtl="0" eaLnBrk="1" latinLnBrk="0" hangingPunct="1">
        <a:spcBef>
          <a:spcPct val="20000"/>
        </a:spcBef>
        <a:buFont typeface="Arial"/>
        <a:buChar char="•"/>
        <a:defRPr sz="4000" kern="1200">
          <a:solidFill>
            <a:schemeClr val="tx1"/>
          </a:solidFill>
          <a:latin typeface="+mn-lt"/>
          <a:ea typeface="+mn-ea"/>
          <a:cs typeface="+mn-cs"/>
        </a:defRPr>
      </a:lvl3pPr>
      <a:lvl4pPr marL="2700177" indent="-385740" algn="l" defTabSz="771479" rtl="0" eaLnBrk="1" latinLnBrk="0" hangingPunct="1">
        <a:spcBef>
          <a:spcPct val="20000"/>
        </a:spcBef>
        <a:buFont typeface="Arial"/>
        <a:buChar char="–"/>
        <a:defRPr sz="3400" kern="1200">
          <a:solidFill>
            <a:schemeClr val="tx1"/>
          </a:solidFill>
          <a:latin typeface="+mn-lt"/>
          <a:ea typeface="+mn-ea"/>
          <a:cs typeface="+mn-cs"/>
        </a:defRPr>
      </a:lvl4pPr>
      <a:lvl5pPr marL="3471657" indent="-385740" algn="l" defTabSz="771479" rtl="0" eaLnBrk="1" latinLnBrk="0" hangingPunct="1">
        <a:spcBef>
          <a:spcPct val="20000"/>
        </a:spcBef>
        <a:buFont typeface="Arial"/>
        <a:buChar char="»"/>
        <a:defRPr sz="3400" kern="1200">
          <a:solidFill>
            <a:schemeClr val="tx1"/>
          </a:solidFill>
          <a:latin typeface="+mn-lt"/>
          <a:ea typeface="+mn-ea"/>
          <a:cs typeface="+mn-cs"/>
        </a:defRPr>
      </a:lvl5pPr>
      <a:lvl6pPr marL="4243136" indent="-385740" algn="l" defTabSz="771479" rtl="0" eaLnBrk="1" latinLnBrk="0" hangingPunct="1">
        <a:spcBef>
          <a:spcPct val="20000"/>
        </a:spcBef>
        <a:buFont typeface="Arial"/>
        <a:buChar char="•"/>
        <a:defRPr sz="3400" kern="1200">
          <a:solidFill>
            <a:schemeClr val="tx1"/>
          </a:solidFill>
          <a:latin typeface="+mn-lt"/>
          <a:ea typeface="+mn-ea"/>
          <a:cs typeface="+mn-cs"/>
        </a:defRPr>
      </a:lvl6pPr>
      <a:lvl7pPr marL="5014615" indent="-385740" algn="l" defTabSz="771479" rtl="0" eaLnBrk="1" latinLnBrk="0" hangingPunct="1">
        <a:spcBef>
          <a:spcPct val="20000"/>
        </a:spcBef>
        <a:buFont typeface="Arial"/>
        <a:buChar char="•"/>
        <a:defRPr sz="3400" kern="1200">
          <a:solidFill>
            <a:schemeClr val="tx1"/>
          </a:solidFill>
          <a:latin typeface="+mn-lt"/>
          <a:ea typeface="+mn-ea"/>
          <a:cs typeface="+mn-cs"/>
        </a:defRPr>
      </a:lvl7pPr>
      <a:lvl8pPr marL="5786095" indent="-385740" algn="l" defTabSz="771479" rtl="0" eaLnBrk="1" latinLnBrk="0" hangingPunct="1">
        <a:spcBef>
          <a:spcPct val="20000"/>
        </a:spcBef>
        <a:buFont typeface="Arial"/>
        <a:buChar char="•"/>
        <a:defRPr sz="3400" kern="1200">
          <a:solidFill>
            <a:schemeClr val="tx1"/>
          </a:solidFill>
          <a:latin typeface="+mn-lt"/>
          <a:ea typeface="+mn-ea"/>
          <a:cs typeface="+mn-cs"/>
        </a:defRPr>
      </a:lvl8pPr>
      <a:lvl9pPr marL="6557574" indent="-385740" algn="l" defTabSz="771479"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zh-CN"/>
      </a:defPPr>
      <a:lvl1pPr marL="0" algn="l" defTabSz="771479" rtl="0" eaLnBrk="1" latinLnBrk="0" hangingPunct="1">
        <a:defRPr sz="3000" kern="1200">
          <a:solidFill>
            <a:schemeClr val="tx1"/>
          </a:solidFill>
          <a:latin typeface="+mn-lt"/>
          <a:ea typeface="+mn-ea"/>
          <a:cs typeface="+mn-cs"/>
        </a:defRPr>
      </a:lvl1pPr>
      <a:lvl2pPr marL="771479" algn="l" defTabSz="771479" rtl="0" eaLnBrk="1" latinLnBrk="0" hangingPunct="1">
        <a:defRPr sz="3000" kern="1200">
          <a:solidFill>
            <a:schemeClr val="tx1"/>
          </a:solidFill>
          <a:latin typeface="+mn-lt"/>
          <a:ea typeface="+mn-ea"/>
          <a:cs typeface="+mn-cs"/>
        </a:defRPr>
      </a:lvl2pPr>
      <a:lvl3pPr marL="1542959" algn="l" defTabSz="771479" rtl="0" eaLnBrk="1" latinLnBrk="0" hangingPunct="1">
        <a:defRPr sz="3000" kern="1200">
          <a:solidFill>
            <a:schemeClr val="tx1"/>
          </a:solidFill>
          <a:latin typeface="+mn-lt"/>
          <a:ea typeface="+mn-ea"/>
          <a:cs typeface="+mn-cs"/>
        </a:defRPr>
      </a:lvl3pPr>
      <a:lvl4pPr marL="2314438" algn="l" defTabSz="771479" rtl="0" eaLnBrk="1" latinLnBrk="0" hangingPunct="1">
        <a:defRPr sz="3000" kern="1200">
          <a:solidFill>
            <a:schemeClr val="tx1"/>
          </a:solidFill>
          <a:latin typeface="+mn-lt"/>
          <a:ea typeface="+mn-ea"/>
          <a:cs typeface="+mn-cs"/>
        </a:defRPr>
      </a:lvl4pPr>
      <a:lvl5pPr marL="3085917" algn="l" defTabSz="771479" rtl="0" eaLnBrk="1" latinLnBrk="0" hangingPunct="1">
        <a:defRPr sz="3000" kern="1200">
          <a:solidFill>
            <a:schemeClr val="tx1"/>
          </a:solidFill>
          <a:latin typeface="+mn-lt"/>
          <a:ea typeface="+mn-ea"/>
          <a:cs typeface="+mn-cs"/>
        </a:defRPr>
      </a:lvl5pPr>
      <a:lvl6pPr marL="3857396" algn="l" defTabSz="771479" rtl="0" eaLnBrk="1" latinLnBrk="0" hangingPunct="1">
        <a:defRPr sz="3000" kern="1200">
          <a:solidFill>
            <a:schemeClr val="tx1"/>
          </a:solidFill>
          <a:latin typeface="+mn-lt"/>
          <a:ea typeface="+mn-ea"/>
          <a:cs typeface="+mn-cs"/>
        </a:defRPr>
      </a:lvl6pPr>
      <a:lvl7pPr marL="4628876" algn="l" defTabSz="771479" rtl="0" eaLnBrk="1" latinLnBrk="0" hangingPunct="1">
        <a:defRPr sz="3000" kern="1200">
          <a:solidFill>
            <a:schemeClr val="tx1"/>
          </a:solidFill>
          <a:latin typeface="+mn-lt"/>
          <a:ea typeface="+mn-ea"/>
          <a:cs typeface="+mn-cs"/>
        </a:defRPr>
      </a:lvl7pPr>
      <a:lvl8pPr marL="5400355" algn="l" defTabSz="771479" rtl="0" eaLnBrk="1" latinLnBrk="0" hangingPunct="1">
        <a:defRPr sz="3000" kern="1200">
          <a:solidFill>
            <a:schemeClr val="tx1"/>
          </a:solidFill>
          <a:latin typeface="+mn-lt"/>
          <a:ea typeface="+mn-ea"/>
          <a:cs typeface="+mn-cs"/>
        </a:defRPr>
      </a:lvl8pPr>
      <a:lvl9pPr marL="6171834" algn="l" defTabSz="771479"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69746" y="810393"/>
            <a:ext cx="8664347" cy="8639230"/>
          </a:xfrm>
          <a:prstGeom prst="rect">
            <a:avLst/>
          </a:prstGeom>
        </p:spPr>
      </p:pic>
      <p:sp>
        <p:nvSpPr>
          <p:cNvPr id="2" name="Rectangle 1"/>
          <p:cNvSpPr/>
          <p:nvPr/>
        </p:nvSpPr>
        <p:spPr>
          <a:xfrm>
            <a:off x="4163388" y="4370007"/>
            <a:ext cx="9677063" cy="1919002"/>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887" tIns="90443" rIns="180887" bIns="90443" rtlCol="0" anchor="ctr"/>
          <a:lstStyle/>
          <a:p>
            <a:pPr algn="ctr"/>
            <a:endParaRPr lang="ko-KR" altLang="en-US" sz="2000"/>
          </a:p>
        </p:txBody>
      </p:sp>
      <p:sp>
        <p:nvSpPr>
          <p:cNvPr id="3" name="Rectangle 3"/>
          <p:cNvSpPr txBox="1">
            <a:spLocks noChangeArrowheads="1"/>
          </p:cNvSpPr>
          <p:nvPr/>
        </p:nvSpPr>
        <p:spPr bwMode="auto">
          <a:xfrm>
            <a:off x="5104885" y="4497599"/>
            <a:ext cx="7702910" cy="878124"/>
          </a:xfrm>
          <a:prstGeom prst="rect">
            <a:avLst/>
          </a:prstGeom>
          <a:noFill/>
          <a:extLst/>
        </p:spPr>
        <p:txBody>
          <a:bodyPr wrap="square" lIns="133529" tIns="69435" rIns="133529" bIns="69435">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zh-CN" altLang="en-US" sz="4700" dirty="0">
                <a:effectLst/>
                <a:latin typeface="微软雅黑" panose="020B0503020204020204" pitchFamily="34" charset="-122"/>
                <a:ea typeface="微软雅黑" panose="020B0503020204020204" pitchFamily="34" charset="-122"/>
              </a:rPr>
              <a:t>公寓楼住宅管理实战应用</a:t>
            </a:r>
          </a:p>
        </p:txBody>
      </p:sp>
      <p:cxnSp>
        <p:nvCxnSpPr>
          <p:cNvPr id="7" name="Straight Connector 6"/>
          <p:cNvCxnSpPr/>
          <p:nvPr/>
        </p:nvCxnSpPr>
        <p:spPr>
          <a:xfrm>
            <a:off x="4759765" y="5375724"/>
            <a:ext cx="848430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3"/>
          <p:cNvSpPr txBox="1">
            <a:spLocks noChangeArrowheads="1"/>
          </p:cNvSpPr>
          <p:nvPr/>
        </p:nvSpPr>
        <p:spPr bwMode="auto">
          <a:xfrm>
            <a:off x="6232572" y="5460389"/>
            <a:ext cx="5538697" cy="646331"/>
          </a:xfrm>
          <a:prstGeom prst="rect">
            <a:avLst/>
          </a:prstGeom>
          <a:extLst/>
        </p:spPr>
        <p:txBody>
          <a:bodyPr wrap="none">
            <a:spAutoFit/>
          </a:bodyPr>
          <a:lstStyle>
            <a:defPPr>
              <a:defRPr lang="zh-CN"/>
            </a:defPPr>
            <a:lvl1pPr>
              <a:defRPr sz="4800" b="1">
                <a:solidFill>
                  <a:srgbClr val="D99694"/>
                </a:solidFill>
                <a:latin typeface="微软雅黑"/>
                <a:ea typeface="微软雅黑"/>
                <a:cs typeface="微软雅黑"/>
              </a:defRPr>
            </a:lvl1pPr>
          </a:lstStyle>
          <a:p>
            <a:pPr algn="ctr"/>
            <a:r>
              <a:rPr lang="zh-CN" altLang="en-US" sz="3600" dirty="0" smtClean="0"/>
              <a:t>扬州市公安局  水</a:t>
            </a:r>
            <a:r>
              <a:rPr lang="zh-CN" altLang="en-US" sz="3600" dirty="0"/>
              <a:t>果糖战队</a:t>
            </a:r>
          </a:p>
        </p:txBody>
      </p:sp>
    </p:spTree>
    <p:extLst>
      <p:ext uri="{BB962C8B-B14F-4D97-AF65-F5344CB8AC3E}">
        <p14:creationId xmlns:p14="http://schemas.microsoft.com/office/powerpoint/2010/main" val="685656770"/>
      </p:ext>
    </p:extLst>
  </p:cSld>
  <p:clrMapOvr>
    <a:masterClrMapping/>
  </p:clrMapOvr>
  <mc:AlternateContent xmlns:mc="http://schemas.openxmlformats.org/markup-compatibility/2006" xmlns:p14="http://schemas.microsoft.com/office/powerpoint/2010/main">
    <mc:Choice Requires="p14">
      <p:transition spd="slow" advTm="7370">
        <p14:flash/>
      </p:transition>
    </mc:Choice>
    <mc:Fallback xmlns="">
      <p:transition spd="slow" advTm="73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500" fill="hold"/>
                                        <p:tgtEl>
                                          <p:spTgt spid="6"/>
                                        </p:tgtEl>
                                        <p:attrNameLst>
                                          <p:attrName>ppt_w</p:attrName>
                                        </p:attrNameLst>
                                      </p:cBhvr>
                                      <p:tavLst>
                                        <p:tav tm="0">
                                          <p:val>
                                            <p:fltVal val="0"/>
                                          </p:val>
                                        </p:tav>
                                        <p:tav tm="100000">
                                          <p:val>
                                            <p:strVal val="#ppt_w"/>
                                          </p:val>
                                        </p:tav>
                                      </p:tavLst>
                                    </p:anim>
                                    <p:anim calcmode="lin" valueType="num">
                                      <p:cBhvr>
                                        <p:cTn id="8" dur="1500" fill="hold"/>
                                        <p:tgtEl>
                                          <p:spTgt spid="6"/>
                                        </p:tgtEl>
                                        <p:attrNameLst>
                                          <p:attrName>ppt_h</p:attrName>
                                        </p:attrNameLst>
                                      </p:cBhvr>
                                      <p:tavLst>
                                        <p:tav tm="0">
                                          <p:val>
                                            <p:fltVal val="0"/>
                                          </p:val>
                                        </p:tav>
                                        <p:tav tm="100000">
                                          <p:val>
                                            <p:strVal val="#ppt_h"/>
                                          </p:val>
                                        </p:tav>
                                      </p:tavLst>
                                    </p:anim>
                                    <p:anim calcmode="lin" valueType="num">
                                      <p:cBhvr>
                                        <p:cTn id="9" dur="1500" fill="hold"/>
                                        <p:tgtEl>
                                          <p:spTgt spid="6"/>
                                        </p:tgtEl>
                                        <p:attrNameLst>
                                          <p:attrName>style.rotation</p:attrName>
                                        </p:attrNameLst>
                                      </p:cBhvr>
                                      <p:tavLst>
                                        <p:tav tm="0">
                                          <p:val>
                                            <p:fltVal val="90"/>
                                          </p:val>
                                        </p:tav>
                                        <p:tav tm="100000">
                                          <p:val>
                                            <p:fltVal val="0"/>
                                          </p:val>
                                        </p:tav>
                                      </p:tavLst>
                                    </p:anim>
                                    <p:animEffect transition="in" filter="fade">
                                      <p:cBhvr>
                                        <p:cTn id="10" dur="1500"/>
                                        <p:tgtEl>
                                          <p:spTgt spid="6"/>
                                        </p:tgtEl>
                                      </p:cBhvr>
                                    </p:animEffect>
                                  </p:childTnLst>
                                </p:cTn>
                              </p:par>
                              <p:par>
                                <p:cTn id="11" presetID="8" presetClass="emph" presetSubtype="0" fill="hold" nodeType="withEffect">
                                  <p:stCondLst>
                                    <p:cond delay="1500"/>
                                  </p:stCondLst>
                                  <p:childTnLst>
                                    <p:animRot by="21600000">
                                      <p:cBhvr>
                                        <p:cTn id="12" dur="15000" fill="hold"/>
                                        <p:tgtEl>
                                          <p:spTgt spid="6"/>
                                        </p:tgtEl>
                                        <p:attrNameLst>
                                          <p:attrName>r</p:attrName>
                                        </p:attrNameLst>
                                      </p:cBhvr>
                                    </p:animRot>
                                  </p:childTnLst>
                                </p:cTn>
                              </p:par>
                              <p:par>
                                <p:cTn id="13" presetID="22" presetClass="entr" presetSubtype="4" fill="hold" grpId="0" nodeType="withEffect">
                                  <p:stCondLst>
                                    <p:cond delay="250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16" presetClass="entr" presetSubtype="21" fill="hold" nodeType="withEffect">
                                  <p:stCondLst>
                                    <p:cond delay="300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par>
                                <p:cTn id="19" presetID="45" presetClass="entr" presetSubtype="0" fill="hold" grpId="0" nodeType="withEffect">
                                  <p:stCondLst>
                                    <p:cond delay="3200"/>
                                  </p:stCondLst>
                                  <p:iterate type="lt">
                                    <p:tmPct val="10000"/>
                                  </p:iterate>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ppt_w</p:attrName>
                                        </p:attrNameLst>
                                      </p:cBhvr>
                                      <p:tavLst>
                                        <p:tav tm="0" fmla="#ppt_w*sin(2.5*pi*$)">
                                          <p:val>
                                            <p:fltVal val="0"/>
                                          </p:val>
                                        </p:tav>
                                        <p:tav tm="100000">
                                          <p:val>
                                            <p:fltVal val="1"/>
                                          </p:val>
                                        </p:tav>
                                      </p:tavLst>
                                    </p:anim>
                                    <p:anim calcmode="lin" valueType="num">
                                      <p:cBhvr>
                                        <p:cTn id="23" dur="500" fill="hold"/>
                                        <p:tgtEl>
                                          <p:spTgt spid="3"/>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3200"/>
                                  </p:stCondLst>
                                  <p:iterate type="lt">
                                    <p:tmPct val="10000"/>
                                  </p:iterate>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ppt_w</p:attrName>
                                        </p:attrNameLst>
                                      </p:cBhvr>
                                      <p:tavLst>
                                        <p:tav tm="0" fmla="#ppt_w*sin(2.5*pi*$)">
                                          <p:val>
                                            <p:fltVal val="0"/>
                                          </p:val>
                                        </p:tav>
                                        <p:tav tm="100000">
                                          <p:val>
                                            <p:fltVal val="1"/>
                                          </p:val>
                                        </p:tav>
                                      </p:tavLst>
                                    </p:anim>
                                    <p:anim calcmode="lin" valueType="num">
                                      <p:cBhvr>
                                        <p:cTn id="2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Lst>
  </p:timing>
  <p:extLst mod="1">
    <p:ext uri="{E180D4A7-C9FB-4DFB-919C-405C955672EB}">
      <p14:showEvtLst xmlns:p14="http://schemas.microsoft.com/office/powerpoint/2010/main">
        <p14:playEvt time="0"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2"/>
          <p:cNvPicPr>
            <a:picLocks noChangeAspect="1"/>
          </p:cNvPicPr>
          <p:nvPr/>
        </p:nvPicPr>
        <p:blipFill rotWithShape="1">
          <a:blip r:embed="rId3" cstate="email">
            <a:alphaModFix amt="54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2" name="组 1"/>
          <p:cNvGrpSpPr/>
          <p:nvPr/>
        </p:nvGrpSpPr>
        <p:grpSpPr>
          <a:xfrm>
            <a:off x="2116700" y="2562308"/>
            <a:ext cx="6455927" cy="1005409"/>
            <a:chOff x="2116700" y="2562308"/>
            <a:chExt cx="6455927" cy="1005409"/>
          </a:xfrm>
        </p:grpSpPr>
        <p:sp>
          <p:nvSpPr>
            <p:cNvPr id="4" name="Rectangle 1"/>
            <p:cNvSpPr/>
            <p:nvPr/>
          </p:nvSpPr>
          <p:spPr>
            <a:xfrm>
              <a:off x="2116700" y="2562308"/>
              <a:ext cx="6455927"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5" name="矩形 4"/>
            <p:cNvSpPr/>
            <p:nvPr/>
          </p:nvSpPr>
          <p:spPr>
            <a:xfrm>
              <a:off x="3544573" y="2718614"/>
              <a:ext cx="4608954"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a:t>
              </a:r>
              <a:r>
                <a:rPr kumimoji="1" lang="en-US" altLang="zh-CN" sz="4000" b="1" dirty="0" smtClean="0">
                  <a:ln w="18415" cmpd="sng">
                    <a:solidFill>
                      <a:srgbClr val="FFFFFF"/>
                    </a:solidFill>
                    <a:prstDash val="solid"/>
                  </a:ln>
                  <a:solidFill>
                    <a:schemeClr val="bg1"/>
                  </a:solidFill>
                  <a:latin typeface="微软雅黑"/>
                  <a:ea typeface="微软雅黑"/>
                  <a:cs typeface="微软雅黑"/>
                </a:rPr>
                <a:t>2</a:t>
              </a:r>
              <a:r>
                <a:rPr kumimoji="1" lang="zh-CN" altLang="en-US" sz="4000" b="1" dirty="0" smtClean="0">
                  <a:ln w="18415" cmpd="sng">
                    <a:solidFill>
                      <a:srgbClr val="FFFFFF"/>
                    </a:solidFill>
                    <a:prstDash val="solid"/>
                  </a:ln>
                  <a:solidFill>
                    <a:schemeClr val="bg1"/>
                  </a:solidFill>
                  <a:latin typeface="微软雅黑"/>
                  <a:ea typeface="微软雅黑"/>
                  <a:cs typeface="微软雅黑"/>
                </a:rPr>
                <a:t>）社保缴费记录</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
        <p:nvSpPr>
          <p:cNvPr id="6" name="文本框 5"/>
          <p:cNvSpPr txBox="1"/>
          <p:nvPr/>
        </p:nvSpPr>
        <p:spPr>
          <a:xfrm>
            <a:off x="3746500" y="4178300"/>
            <a:ext cx="4826127" cy="1994392"/>
          </a:xfrm>
          <a:prstGeom prst="rect">
            <a:avLst/>
          </a:prstGeom>
          <a:noFill/>
        </p:spPr>
        <p:txBody>
          <a:bodyPr wrap="square" rtlCol="0">
            <a:spAutoFit/>
          </a:bodyPr>
          <a:lstStyle/>
          <a:p>
            <a:pPr algn="just">
              <a:lnSpc>
                <a:spcPct val="130000"/>
              </a:lnSpc>
            </a:pPr>
            <a:r>
              <a:rPr kumimoji="1" lang="zh-CN" altLang="en-US" sz="2400" dirty="0">
                <a:solidFill>
                  <a:schemeClr val="bg1">
                    <a:lumMod val="85000"/>
                  </a:schemeClr>
                </a:solidFill>
                <a:latin typeface="微软雅黑"/>
                <a:ea typeface="微软雅黑"/>
                <a:cs typeface="微软雅黑"/>
              </a:rPr>
              <a:t>抽取的</a:t>
            </a:r>
            <a:r>
              <a:rPr kumimoji="1" lang="en-US" altLang="zh-CN" sz="2400" dirty="0">
                <a:solidFill>
                  <a:schemeClr val="bg1">
                    <a:lumMod val="85000"/>
                  </a:schemeClr>
                </a:solidFill>
                <a:latin typeface="微软雅黑"/>
                <a:ea typeface="微软雅黑"/>
                <a:cs typeface="微软雅黑"/>
              </a:rPr>
              <a:t>644</a:t>
            </a:r>
            <a:r>
              <a:rPr kumimoji="1" lang="zh-CN" altLang="en-US" sz="2400" dirty="0">
                <a:solidFill>
                  <a:schemeClr val="bg1">
                    <a:lumMod val="85000"/>
                  </a:schemeClr>
                </a:solidFill>
                <a:latin typeface="微软雅黑"/>
                <a:ea typeface="微软雅黑"/>
                <a:cs typeface="微软雅黑"/>
              </a:rPr>
              <a:t>名</a:t>
            </a:r>
            <a:r>
              <a:rPr kumimoji="1" lang="en-US" altLang="zh-CN" sz="2400" dirty="0">
                <a:solidFill>
                  <a:schemeClr val="bg1">
                    <a:lumMod val="85000"/>
                  </a:schemeClr>
                </a:solidFill>
                <a:latin typeface="微软雅黑"/>
                <a:ea typeface="微软雅黑"/>
                <a:cs typeface="微软雅黑"/>
              </a:rPr>
              <a:t>2016</a:t>
            </a:r>
            <a:r>
              <a:rPr kumimoji="1" lang="zh-CN" altLang="en-US" sz="2400" dirty="0">
                <a:solidFill>
                  <a:schemeClr val="bg1">
                    <a:lumMod val="85000"/>
                  </a:schemeClr>
                </a:solidFill>
                <a:latin typeface="微软雅黑"/>
                <a:ea typeface="微软雅黑"/>
                <a:cs typeface="微软雅黑"/>
              </a:rPr>
              <a:t>年隐性涉毒人员中仅有</a:t>
            </a:r>
            <a:r>
              <a:rPr kumimoji="1" lang="en-US" altLang="zh-CN" sz="2400" dirty="0">
                <a:solidFill>
                  <a:schemeClr val="bg1">
                    <a:lumMod val="85000"/>
                  </a:schemeClr>
                </a:solidFill>
                <a:latin typeface="微软雅黑"/>
                <a:ea typeface="微软雅黑"/>
                <a:cs typeface="微软雅黑"/>
              </a:rPr>
              <a:t>58</a:t>
            </a:r>
            <a:r>
              <a:rPr kumimoji="1" lang="zh-CN" altLang="en-US" sz="2400" dirty="0">
                <a:solidFill>
                  <a:schemeClr val="bg1">
                    <a:lumMod val="85000"/>
                  </a:schemeClr>
                </a:solidFill>
                <a:latin typeface="微软雅黑"/>
                <a:ea typeface="微软雅黑"/>
                <a:cs typeface="微软雅黑"/>
              </a:rPr>
              <a:t>人在</a:t>
            </a:r>
            <a:r>
              <a:rPr kumimoji="1" lang="en-US" altLang="zh-CN" sz="2400" dirty="0">
                <a:solidFill>
                  <a:schemeClr val="bg1">
                    <a:lumMod val="85000"/>
                  </a:schemeClr>
                </a:solidFill>
                <a:latin typeface="微软雅黑"/>
                <a:ea typeface="微软雅黑"/>
                <a:cs typeface="微软雅黑"/>
              </a:rPr>
              <a:t>2016</a:t>
            </a:r>
            <a:r>
              <a:rPr kumimoji="1" lang="zh-CN" altLang="en-US" sz="2400" dirty="0">
                <a:solidFill>
                  <a:schemeClr val="bg1">
                    <a:lumMod val="85000"/>
                  </a:schemeClr>
                </a:solidFill>
                <a:latin typeface="微软雅黑"/>
                <a:ea typeface="微软雅黑"/>
                <a:cs typeface="微软雅黑"/>
              </a:rPr>
              <a:t>年正常缴纳社保，无正常社保缴纳记录的人员占比</a:t>
            </a:r>
            <a:r>
              <a:rPr kumimoji="1" lang="en-US" altLang="zh-CN" sz="2400" dirty="0">
                <a:solidFill>
                  <a:schemeClr val="bg1">
                    <a:lumMod val="85000"/>
                  </a:schemeClr>
                </a:solidFill>
                <a:latin typeface="微软雅黑"/>
                <a:ea typeface="微软雅黑"/>
                <a:cs typeface="微软雅黑"/>
              </a:rPr>
              <a:t>91%</a:t>
            </a:r>
            <a:r>
              <a:rPr kumimoji="1" lang="zh-CN" altLang="en-US" sz="2400" dirty="0" smtClean="0">
                <a:solidFill>
                  <a:schemeClr val="bg1">
                    <a:lumMod val="85000"/>
                  </a:schemeClr>
                </a:solidFill>
                <a:latin typeface="微软雅黑"/>
                <a:ea typeface="微软雅黑"/>
                <a:cs typeface="微软雅黑"/>
              </a:rPr>
              <a:t>。</a:t>
            </a:r>
            <a:endParaRPr kumimoji="1" lang="zh-CN" altLang="en-US" sz="2400" dirty="0"/>
          </a:p>
        </p:txBody>
      </p:sp>
      <p:pic>
        <p:nvPicPr>
          <p:cNvPr id="7" name="图片 6" descr="ppt-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9301" y="2718614"/>
            <a:ext cx="6222105" cy="3935288"/>
          </a:xfrm>
          <a:prstGeom prst="rect">
            <a:avLst/>
          </a:prstGeom>
        </p:spPr>
      </p:pic>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childTnLst>
                          </p:cTn>
                        </p:par>
                        <p:par>
                          <p:cTn id="8" fill="hold">
                            <p:stCondLst>
                              <p:cond delay="8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800"/>
                                        <p:tgtEl>
                                          <p:spTgt spid="6"/>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2"/>
          <p:cNvPicPr>
            <a:picLocks noChangeAspect="1"/>
          </p:cNvPicPr>
          <p:nvPr/>
        </p:nvPicPr>
        <p:blipFill rotWithShape="1">
          <a:blip r:embed="rId3" cstate="email">
            <a:alphaModFix amt="54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8" name="组 7"/>
          <p:cNvGrpSpPr/>
          <p:nvPr/>
        </p:nvGrpSpPr>
        <p:grpSpPr>
          <a:xfrm>
            <a:off x="10833101" y="2546516"/>
            <a:ext cx="4526816" cy="1005409"/>
            <a:chOff x="10833101" y="2546516"/>
            <a:chExt cx="4526816" cy="1005409"/>
          </a:xfrm>
        </p:grpSpPr>
        <p:sp>
          <p:nvSpPr>
            <p:cNvPr id="3" name="Rectangle 1"/>
            <p:cNvSpPr/>
            <p:nvPr/>
          </p:nvSpPr>
          <p:spPr>
            <a:xfrm>
              <a:off x="10833101" y="2546516"/>
              <a:ext cx="4526816"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矩形 3"/>
            <p:cNvSpPr/>
            <p:nvPr/>
          </p:nvSpPr>
          <p:spPr>
            <a:xfrm>
              <a:off x="11070679" y="2702822"/>
              <a:ext cx="4080332"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a:t>
              </a:r>
              <a:r>
                <a:rPr kumimoji="1" lang="en-US" altLang="zh-CN" sz="4000" b="1" dirty="0" smtClean="0">
                  <a:ln w="18415" cmpd="sng">
                    <a:solidFill>
                      <a:srgbClr val="FFFFFF"/>
                    </a:solidFill>
                    <a:prstDash val="solid"/>
                  </a:ln>
                  <a:solidFill>
                    <a:schemeClr val="bg1"/>
                  </a:solidFill>
                  <a:latin typeface="微软雅黑"/>
                  <a:ea typeface="微软雅黑"/>
                  <a:cs typeface="微软雅黑"/>
                </a:rPr>
                <a:t>3</a:t>
              </a:r>
              <a:r>
                <a:rPr kumimoji="1" lang="zh-CN" altLang="en-US" sz="4000" b="1" dirty="0" smtClean="0">
                  <a:ln w="18415" cmpd="sng">
                    <a:solidFill>
                      <a:srgbClr val="FFFFFF"/>
                    </a:solidFill>
                    <a:prstDash val="solid"/>
                  </a:ln>
                  <a:solidFill>
                    <a:schemeClr val="bg1"/>
                  </a:solidFill>
                  <a:latin typeface="微软雅黑"/>
                  <a:ea typeface="微软雅黑"/>
                  <a:cs typeface="微软雅黑"/>
                </a:rPr>
                <a:t>）前科劣迹</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
        <p:nvSpPr>
          <p:cNvPr id="5" name="文本框 4"/>
          <p:cNvSpPr txBox="1"/>
          <p:nvPr/>
        </p:nvSpPr>
        <p:spPr>
          <a:xfrm>
            <a:off x="10833100" y="3808724"/>
            <a:ext cx="4614401" cy="4126770"/>
          </a:xfrm>
          <a:prstGeom prst="rect">
            <a:avLst/>
          </a:prstGeom>
          <a:noFill/>
        </p:spPr>
        <p:txBody>
          <a:bodyPr wrap="square" rtlCol="0">
            <a:spAutoFit/>
          </a:bodyPr>
          <a:lstStyle/>
          <a:p>
            <a:pPr algn="just">
              <a:lnSpc>
                <a:spcPct val="150000"/>
              </a:lnSpc>
            </a:pPr>
            <a:r>
              <a:rPr kumimoji="1" lang="zh-CN" altLang="en-US" sz="2200" dirty="0">
                <a:solidFill>
                  <a:schemeClr val="bg1">
                    <a:lumMod val="85000"/>
                  </a:schemeClr>
                </a:solidFill>
                <a:latin typeface="微软雅黑"/>
                <a:ea typeface="微软雅黑"/>
                <a:cs typeface="微软雅黑"/>
              </a:rPr>
              <a:t>涉毒前科人员：将扬州市历史上涉毒人员在除去</a:t>
            </a:r>
            <a:r>
              <a:rPr kumimoji="1" lang="en-US" altLang="zh-CN" sz="2200" dirty="0">
                <a:solidFill>
                  <a:schemeClr val="bg1">
                    <a:lumMod val="85000"/>
                  </a:schemeClr>
                </a:solidFill>
                <a:latin typeface="微软雅黑"/>
                <a:ea typeface="微软雅黑"/>
                <a:cs typeface="微软雅黑"/>
              </a:rPr>
              <a:t>2017</a:t>
            </a:r>
            <a:r>
              <a:rPr kumimoji="1" lang="zh-CN" altLang="en-US" sz="2200" dirty="0">
                <a:solidFill>
                  <a:schemeClr val="bg1">
                    <a:lumMod val="85000"/>
                  </a:schemeClr>
                </a:solidFill>
                <a:latin typeface="微软雅黑"/>
                <a:ea typeface="微软雅黑"/>
                <a:cs typeface="微软雅黑"/>
              </a:rPr>
              <a:t>年首次因涉毒被查处的人员后，对其因复吸被查获的情况进行分析，得出复吸被查获率为</a:t>
            </a:r>
            <a:r>
              <a:rPr kumimoji="1" lang="en-US" altLang="zh-CN" sz="2200" dirty="0">
                <a:solidFill>
                  <a:schemeClr val="bg1">
                    <a:lumMod val="85000"/>
                  </a:schemeClr>
                </a:solidFill>
                <a:latin typeface="微软雅黑"/>
                <a:ea typeface="微软雅黑"/>
                <a:cs typeface="微软雅黑"/>
              </a:rPr>
              <a:t>48%</a:t>
            </a:r>
            <a:r>
              <a:rPr kumimoji="1" lang="zh-CN" altLang="en-US" sz="2200" dirty="0">
                <a:solidFill>
                  <a:schemeClr val="bg1">
                    <a:lumMod val="85000"/>
                  </a:schemeClr>
                </a:solidFill>
                <a:latin typeface="微软雅黑"/>
                <a:ea typeface="微软雅黑"/>
                <a:cs typeface="微软雅黑"/>
              </a:rPr>
              <a:t>。而在实际工作中，更多复吸人员并未被公安机关查获，所以涉毒人员的实际复吸率要远高于</a:t>
            </a:r>
            <a:r>
              <a:rPr kumimoji="1" lang="en-US" altLang="zh-CN" sz="2200" dirty="0">
                <a:solidFill>
                  <a:schemeClr val="bg1">
                    <a:lumMod val="85000"/>
                  </a:schemeClr>
                </a:solidFill>
                <a:latin typeface="微软雅黑"/>
                <a:ea typeface="微软雅黑"/>
                <a:cs typeface="微软雅黑"/>
              </a:rPr>
              <a:t>48%</a:t>
            </a:r>
            <a:r>
              <a:rPr kumimoji="1" lang="zh-CN" altLang="en-US" sz="2200" dirty="0">
                <a:solidFill>
                  <a:schemeClr val="bg1">
                    <a:lumMod val="85000"/>
                  </a:schemeClr>
                </a:solidFill>
                <a:latin typeface="微软雅黑"/>
                <a:ea typeface="微软雅黑"/>
                <a:cs typeface="微软雅黑"/>
              </a:rPr>
              <a:t>。</a:t>
            </a:r>
          </a:p>
        </p:txBody>
      </p:sp>
      <p:pic>
        <p:nvPicPr>
          <p:cNvPr id="2" name="图片 1" descr="ppt-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448" y="2702823"/>
            <a:ext cx="7751826" cy="4698198"/>
          </a:xfrm>
          <a:prstGeom prst="rect">
            <a:avLst/>
          </a:prstGeom>
        </p:spPr>
      </p:pic>
    </p:spTree>
    <p:extLst>
      <p:ext uri="{BB962C8B-B14F-4D97-AF65-F5344CB8AC3E}">
        <p14:creationId xmlns:p14="http://schemas.microsoft.com/office/powerpoint/2010/main" val="16340725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p:cNvPicPr>
            <a:picLocks noChangeAspect="1"/>
          </p:cNvPicPr>
          <p:nvPr/>
        </p:nvPicPr>
        <p:blipFill rotWithShape="1">
          <a:blip r:embed="rId3" cstate="email">
            <a:alphaModFix amt="54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3" name="组 2"/>
          <p:cNvGrpSpPr/>
          <p:nvPr/>
        </p:nvGrpSpPr>
        <p:grpSpPr>
          <a:xfrm>
            <a:off x="6139597" y="1838404"/>
            <a:ext cx="5724644" cy="1634064"/>
            <a:chOff x="6139597" y="1838404"/>
            <a:chExt cx="5724644" cy="1634064"/>
          </a:xfrm>
        </p:grpSpPr>
        <p:sp>
          <p:nvSpPr>
            <p:cNvPr id="4" name="矩形 3"/>
            <p:cNvSpPr/>
            <p:nvPr/>
          </p:nvSpPr>
          <p:spPr>
            <a:xfrm>
              <a:off x="6139597" y="1838404"/>
              <a:ext cx="5724644" cy="1200329"/>
            </a:xfrm>
            <a:prstGeom prst="rect">
              <a:avLst/>
            </a:prstGeom>
          </p:spPr>
          <p:txBody>
            <a:bodyPr wrap="none">
              <a:spAutoFit/>
            </a:bodyPr>
            <a:lstStyle/>
            <a:p>
              <a:pPr algn="ctr"/>
              <a:r>
                <a:rPr lang="zh-CN" altLang="en-US" sz="7200" b="1" dirty="0" smtClean="0">
                  <a:solidFill>
                    <a:srgbClr val="C35954"/>
                  </a:solidFill>
                  <a:latin typeface="微软雅黑"/>
                  <a:ea typeface="微软雅黑"/>
                  <a:cs typeface="微软雅黑"/>
                </a:rPr>
                <a:t>活动轨迹特征</a:t>
              </a:r>
              <a:endParaRPr lang="zh-CN" altLang="en-US" sz="7200" b="1" dirty="0">
                <a:solidFill>
                  <a:srgbClr val="C35954"/>
                </a:solidFill>
                <a:latin typeface="微软雅黑"/>
                <a:ea typeface="微软雅黑"/>
                <a:cs typeface="微软雅黑"/>
              </a:endParaRPr>
            </a:p>
          </p:txBody>
        </p:sp>
        <p:sp>
          <p:nvSpPr>
            <p:cNvPr id="5" name="矩形 4"/>
            <p:cNvSpPr/>
            <p:nvPr/>
          </p:nvSpPr>
          <p:spPr>
            <a:xfrm>
              <a:off x="7859400" y="2918470"/>
              <a:ext cx="1776711" cy="553998"/>
            </a:xfrm>
            <a:prstGeom prst="rect">
              <a:avLst/>
            </a:prstGeom>
          </p:spPr>
          <p:txBody>
            <a:bodyPr wrap="none">
              <a:spAutoFit/>
            </a:bodyPr>
            <a:lstStyle/>
            <a:p>
              <a:r>
                <a:rPr lang="en-US" altLang="zh-CN" dirty="0" smtClean="0">
                  <a:solidFill>
                    <a:srgbClr val="EA6055"/>
                  </a:solidFill>
                </a:rPr>
                <a:t>Trajectory</a:t>
              </a:r>
              <a:endParaRPr lang="zh-CN" altLang="en-US" dirty="0">
                <a:solidFill>
                  <a:srgbClr val="EA6055"/>
                </a:solidFill>
              </a:endParaRPr>
            </a:p>
          </p:txBody>
        </p:sp>
      </p:grpSp>
      <p:grpSp>
        <p:nvGrpSpPr>
          <p:cNvPr id="12" name="组 11"/>
          <p:cNvGrpSpPr/>
          <p:nvPr/>
        </p:nvGrpSpPr>
        <p:grpSpPr>
          <a:xfrm>
            <a:off x="4487527" y="4328015"/>
            <a:ext cx="8774536" cy="2860185"/>
            <a:chOff x="4487527" y="4328015"/>
            <a:chExt cx="8774536" cy="2860185"/>
          </a:xfrm>
        </p:grpSpPr>
        <p:pic>
          <p:nvPicPr>
            <p:cNvPr id="6" name="图片 5" descr="ppt-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527" y="4328015"/>
              <a:ext cx="2795644" cy="2860185"/>
            </a:xfrm>
            <a:prstGeom prst="rect">
              <a:avLst/>
            </a:prstGeom>
          </p:spPr>
        </p:pic>
        <p:pic>
          <p:nvPicPr>
            <p:cNvPr id="7" name="图片 6" descr="ppt-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6327" y="4328015"/>
              <a:ext cx="2795644" cy="2860185"/>
            </a:xfrm>
            <a:prstGeom prst="rect">
              <a:avLst/>
            </a:prstGeom>
          </p:spPr>
        </p:pic>
        <p:pic>
          <p:nvPicPr>
            <p:cNvPr id="8" name="图片 7" descr="ppt-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6419" y="4328015"/>
              <a:ext cx="2795644" cy="2860185"/>
            </a:xfrm>
            <a:prstGeom prst="rect">
              <a:avLst/>
            </a:prstGeom>
          </p:spPr>
        </p:pic>
        <p:sp>
          <p:nvSpPr>
            <p:cNvPr id="9" name="文本框 8"/>
            <p:cNvSpPr txBox="1"/>
            <p:nvPr/>
          </p:nvSpPr>
          <p:spPr>
            <a:xfrm>
              <a:off x="5143500" y="5308600"/>
              <a:ext cx="1620957" cy="954107"/>
            </a:xfrm>
            <a:prstGeom prst="rect">
              <a:avLst/>
            </a:prstGeom>
            <a:noFill/>
          </p:spPr>
          <p:txBody>
            <a:bodyPr wrap="none" rtlCol="0">
              <a:spAutoFit/>
            </a:bodyPr>
            <a:lstStyle/>
            <a:p>
              <a:r>
                <a:rPr kumimoji="1" lang="zh-CN" altLang="en-US" sz="2800" dirty="0">
                  <a:solidFill>
                    <a:schemeClr val="bg1">
                      <a:lumMod val="85000"/>
                    </a:schemeClr>
                  </a:solidFill>
                  <a:latin typeface="微软雅黑"/>
                  <a:ea typeface="微软雅黑"/>
                  <a:cs typeface="微软雅黑"/>
                </a:rPr>
                <a:t>登记旅馆</a:t>
              </a:r>
            </a:p>
            <a:p>
              <a:r>
                <a:rPr kumimoji="1" lang="zh-CN" altLang="en-US" sz="2800" dirty="0">
                  <a:solidFill>
                    <a:schemeClr val="bg1">
                      <a:lumMod val="85000"/>
                    </a:schemeClr>
                  </a:solidFill>
                  <a:latin typeface="微软雅黑"/>
                  <a:ea typeface="微软雅黑"/>
                  <a:cs typeface="微软雅黑"/>
                </a:rPr>
                <a:t>入住时间</a:t>
              </a:r>
            </a:p>
          </p:txBody>
        </p:sp>
        <p:sp>
          <p:nvSpPr>
            <p:cNvPr id="10" name="文本框 9"/>
            <p:cNvSpPr txBox="1"/>
            <p:nvPr/>
          </p:nvSpPr>
          <p:spPr>
            <a:xfrm>
              <a:off x="8153400" y="5308600"/>
              <a:ext cx="1620957" cy="954107"/>
            </a:xfrm>
            <a:prstGeom prst="rect">
              <a:avLst/>
            </a:prstGeom>
            <a:noFill/>
          </p:spPr>
          <p:txBody>
            <a:bodyPr wrap="none" rtlCol="0">
              <a:spAutoFit/>
            </a:bodyPr>
            <a:lstStyle/>
            <a:p>
              <a:r>
                <a:rPr kumimoji="1" lang="zh-CN" altLang="en-US" sz="2800" dirty="0" smtClean="0">
                  <a:solidFill>
                    <a:schemeClr val="bg1">
                      <a:lumMod val="85000"/>
                    </a:schemeClr>
                  </a:solidFill>
                  <a:latin typeface="微软雅黑"/>
                  <a:ea typeface="微软雅黑"/>
                  <a:cs typeface="微软雅黑"/>
                </a:rPr>
                <a:t>网吧上网</a:t>
              </a:r>
            </a:p>
            <a:p>
              <a:r>
                <a:rPr kumimoji="1" lang="zh-CN" altLang="en-US" sz="2800" dirty="0" smtClean="0">
                  <a:solidFill>
                    <a:schemeClr val="bg1">
                      <a:lumMod val="85000"/>
                    </a:schemeClr>
                  </a:solidFill>
                  <a:latin typeface="微软雅黑"/>
                  <a:ea typeface="微软雅黑"/>
                  <a:cs typeface="微软雅黑"/>
                </a:rPr>
                <a:t>下线时间</a:t>
              </a:r>
              <a:endParaRPr kumimoji="1" lang="zh-CN" altLang="en-US" sz="2800" dirty="0">
                <a:solidFill>
                  <a:schemeClr val="bg1">
                    <a:lumMod val="85000"/>
                  </a:schemeClr>
                </a:solidFill>
                <a:latin typeface="微软雅黑"/>
                <a:ea typeface="微软雅黑"/>
                <a:cs typeface="微软雅黑"/>
              </a:endParaRPr>
            </a:p>
          </p:txBody>
        </p:sp>
        <p:sp>
          <p:nvSpPr>
            <p:cNvPr id="11" name="文本框 10"/>
            <p:cNvSpPr txBox="1"/>
            <p:nvPr/>
          </p:nvSpPr>
          <p:spPr>
            <a:xfrm>
              <a:off x="10886926" y="5308600"/>
              <a:ext cx="1980029" cy="954107"/>
            </a:xfrm>
            <a:prstGeom prst="rect">
              <a:avLst/>
            </a:prstGeom>
            <a:noFill/>
          </p:spPr>
          <p:txBody>
            <a:bodyPr wrap="none" rtlCol="0">
              <a:spAutoFit/>
            </a:bodyPr>
            <a:lstStyle/>
            <a:p>
              <a:pPr algn="ctr"/>
              <a:r>
                <a:rPr kumimoji="1" lang="zh-CN" altLang="en-US" sz="2800" dirty="0" smtClean="0">
                  <a:solidFill>
                    <a:schemeClr val="bg1">
                      <a:lumMod val="85000"/>
                    </a:schemeClr>
                  </a:solidFill>
                  <a:latin typeface="微软雅黑"/>
                  <a:ea typeface="微软雅黑"/>
                  <a:cs typeface="微软雅黑"/>
                </a:rPr>
                <a:t>公寓楼</a:t>
              </a:r>
            </a:p>
            <a:p>
              <a:pPr algn="ctr"/>
              <a:r>
                <a:rPr kumimoji="1" lang="zh-CN" altLang="en-US" sz="2800" dirty="0" smtClean="0">
                  <a:solidFill>
                    <a:schemeClr val="bg1">
                      <a:lumMod val="85000"/>
                    </a:schemeClr>
                  </a:solidFill>
                  <a:latin typeface="微软雅黑"/>
                  <a:ea typeface="微软雅黑"/>
                  <a:cs typeface="微软雅黑"/>
                </a:rPr>
                <a:t>进出门时间</a:t>
              </a:r>
              <a:endParaRPr kumimoji="1" lang="zh-CN" altLang="en-US" sz="2800" dirty="0">
                <a:solidFill>
                  <a:schemeClr val="bg1">
                    <a:lumMod val="85000"/>
                  </a:schemeClr>
                </a:solidFill>
                <a:latin typeface="微软雅黑"/>
                <a:ea typeface="微软雅黑"/>
                <a:cs typeface="微软雅黑"/>
              </a:endParaRPr>
            </a:p>
          </p:txBody>
        </p: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800"/>
                                        <p:tgtEl>
                                          <p:spTgt spid="3"/>
                                        </p:tgtEl>
                                      </p:cBhvr>
                                    </p:animEffect>
                                  </p:childTnLst>
                                </p:cTn>
                              </p:par>
                            </p:childTnLst>
                          </p:cTn>
                        </p:par>
                        <p:par>
                          <p:cTn id="8" fill="hold">
                            <p:stCondLst>
                              <p:cond delay="8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0" y="1762208"/>
            <a:ext cx="8382000" cy="1005409"/>
            <a:chOff x="0" y="1762208"/>
            <a:chExt cx="8382000" cy="1005409"/>
          </a:xfrm>
        </p:grpSpPr>
        <p:sp>
          <p:nvSpPr>
            <p:cNvPr id="2" name="Rectangle 1"/>
            <p:cNvSpPr/>
            <p:nvPr/>
          </p:nvSpPr>
          <p:spPr>
            <a:xfrm>
              <a:off x="0" y="1762208"/>
              <a:ext cx="8382000"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3" name="矩形 2"/>
            <p:cNvSpPr/>
            <p:nvPr/>
          </p:nvSpPr>
          <p:spPr>
            <a:xfrm>
              <a:off x="2214094" y="1931214"/>
              <a:ext cx="5630618" cy="707886"/>
            </a:xfrm>
            <a:prstGeom prst="rect">
              <a:avLst/>
            </a:prstGeom>
          </p:spPr>
          <p:txBody>
            <a:bodyPr wrap="none">
              <a:spAutoFit/>
            </a:bodyPr>
            <a:lstStyle/>
            <a:p>
              <a:r>
                <a:rPr kumimoji="1" lang="zh-CN" altLang="en-US" sz="4000" b="1" dirty="0">
                  <a:ln w="18415" cmpd="sng">
                    <a:solidFill>
                      <a:srgbClr val="FFFFFF"/>
                    </a:solidFill>
                    <a:prstDash val="solid"/>
                  </a:ln>
                  <a:solidFill>
                    <a:schemeClr val="bg1"/>
                  </a:solidFill>
                  <a:latin typeface="微软雅黑"/>
                  <a:ea typeface="微软雅黑"/>
                  <a:cs typeface="微软雅黑"/>
                </a:rPr>
                <a:t>（</a:t>
              </a:r>
              <a:r>
                <a:rPr kumimoji="1" lang="en-US" altLang="zh-CN" sz="4000" b="1" dirty="0">
                  <a:ln w="18415" cmpd="sng">
                    <a:solidFill>
                      <a:srgbClr val="FFFFFF"/>
                    </a:solidFill>
                    <a:prstDash val="solid"/>
                  </a:ln>
                  <a:solidFill>
                    <a:schemeClr val="bg1"/>
                  </a:solidFill>
                  <a:latin typeface="微软雅黑"/>
                  <a:ea typeface="微软雅黑"/>
                  <a:cs typeface="微软雅黑"/>
                </a:rPr>
                <a:t>1</a:t>
              </a:r>
              <a:r>
                <a:rPr kumimoji="1" lang="zh-CN" altLang="en-US" sz="4000" b="1" dirty="0">
                  <a:ln w="18415" cmpd="sng">
                    <a:solidFill>
                      <a:srgbClr val="FFFFFF"/>
                    </a:solidFill>
                    <a:prstDash val="solid"/>
                  </a:ln>
                  <a:solidFill>
                    <a:schemeClr val="bg1"/>
                  </a:solidFill>
                  <a:latin typeface="微软雅黑"/>
                  <a:ea typeface="微软雅黑"/>
                  <a:cs typeface="微软雅黑"/>
                </a:rPr>
                <a:t>）登记旅馆入住时间</a:t>
              </a:r>
            </a:p>
          </p:txBody>
        </p:sp>
      </p:grpSp>
      <p:sp>
        <p:nvSpPr>
          <p:cNvPr id="4" name="文本框 3"/>
          <p:cNvSpPr txBox="1"/>
          <p:nvPr/>
        </p:nvSpPr>
        <p:spPr>
          <a:xfrm>
            <a:off x="2463800" y="3111500"/>
            <a:ext cx="14262100" cy="1364476"/>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我市</a:t>
            </a:r>
            <a:r>
              <a:rPr kumimoji="1" lang="en-US" altLang="zh-CN" sz="2000" dirty="0" smtClean="0">
                <a:solidFill>
                  <a:schemeClr val="bg1">
                    <a:lumMod val="85000"/>
                  </a:schemeClr>
                </a:solidFill>
                <a:latin typeface="微软雅黑"/>
                <a:ea typeface="微软雅黑"/>
                <a:cs typeface="微软雅黑"/>
              </a:rPr>
              <a:t>2016</a:t>
            </a:r>
            <a:r>
              <a:rPr kumimoji="1" lang="zh-CN" altLang="en-US" sz="2000" dirty="0" smtClean="0">
                <a:solidFill>
                  <a:schemeClr val="bg1">
                    <a:lumMod val="85000"/>
                  </a:schemeClr>
                </a:solidFill>
                <a:latin typeface="微软雅黑"/>
                <a:ea typeface="微软雅黑"/>
                <a:cs typeface="微软雅黑"/>
              </a:rPr>
              <a:t>年全年登记旅馆住宿共计</a:t>
            </a:r>
            <a:r>
              <a:rPr kumimoji="1" lang="en-US" altLang="zh-CN" sz="2000" dirty="0" smtClean="0">
                <a:solidFill>
                  <a:schemeClr val="bg1">
                    <a:lumMod val="85000"/>
                  </a:schemeClr>
                </a:solidFill>
                <a:latin typeface="微软雅黑"/>
                <a:ea typeface="微软雅黑"/>
                <a:cs typeface="微软雅黑"/>
              </a:rPr>
              <a:t>6384027</a:t>
            </a:r>
            <a:r>
              <a:rPr kumimoji="1" lang="zh-CN" altLang="en-US" sz="2000" dirty="0" smtClean="0">
                <a:solidFill>
                  <a:schemeClr val="bg1">
                    <a:lumMod val="85000"/>
                  </a:schemeClr>
                </a:solidFill>
                <a:latin typeface="微软雅黑"/>
                <a:ea typeface="微软雅黑"/>
                <a:cs typeface="微软雅黑"/>
              </a:rPr>
              <a:t>人次，经分析入住时间集中在</a:t>
            </a:r>
            <a:r>
              <a:rPr kumimoji="1" lang="en-US" altLang="zh-CN" sz="2000" dirty="0" smtClean="0">
                <a:solidFill>
                  <a:schemeClr val="bg1">
                    <a:lumMod val="85000"/>
                  </a:schemeClr>
                </a:solidFill>
                <a:latin typeface="微软雅黑"/>
                <a:ea typeface="微软雅黑"/>
                <a:cs typeface="微软雅黑"/>
              </a:rPr>
              <a:t>12</a:t>
            </a:r>
            <a:r>
              <a:rPr kumimoji="1" lang="zh-CN" altLang="en-US" sz="2000" dirty="0" smtClean="0">
                <a:solidFill>
                  <a:schemeClr val="bg1">
                    <a:lumMod val="85000"/>
                  </a:schemeClr>
                </a:solidFill>
                <a:latin typeface="微软雅黑"/>
                <a:ea typeface="微软雅黑"/>
                <a:cs typeface="微软雅黑"/>
              </a:rPr>
              <a:t>时</a:t>
            </a:r>
            <a:r>
              <a:rPr kumimoji="1" lang="en-US" altLang="zh-CN" sz="2000" dirty="0" smtClean="0">
                <a:solidFill>
                  <a:schemeClr val="bg1">
                    <a:lumMod val="85000"/>
                  </a:schemeClr>
                </a:solidFill>
                <a:latin typeface="微软雅黑"/>
                <a:ea typeface="微软雅黑"/>
                <a:cs typeface="微软雅黑"/>
              </a:rPr>
              <a:t>-20</a:t>
            </a:r>
            <a:r>
              <a:rPr kumimoji="1" lang="zh-CN" altLang="en-US" sz="2000" dirty="0" smtClean="0">
                <a:solidFill>
                  <a:schemeClr val="bg1">
                    <a:lumMod val="85000"/>
                  </a:schemeClr>
                </a:solidFill>
                <a:latin typeface="微软雅黑"/>
                <a:ea typeface="微软雅黑"/>
                <a:cs typeface="微软雅黑"/>
              </a:rPr>
              <a:t>时之间，在</a:t>
            </a:r>
            <a:r>
              <a:rPr kumimoji="1" lang="en-US" altLang="zh-CN" sz="2000" dirty="0" smtClean="0">
                <a:solidFill>
                  <a:schemeClr val="bg1">
                    <a:lumMod val="85000"/>
                  </a:schemeClr>
                </a:solidFill>
                <a:latin typeface="微软雅黑"/>
                <a:ea typeface="微软雅黑"/>
                <a:cs typeface="微软雅黑"/>
              </a:rPr>
              <a:t>20</a:t>
            </a:r>
            <a:r>
              <a:rPr kumimoji="1" lang="zh-CN" altLang="en-US" sz="2000" dirty="0" smtClean="0">
                <a:solidFill>
                  <a:schemeClr val="bg1">
                    <a:lumMod val="85000"/>
                  </a:schemeClr>
                </a:solidFill>
                <a:latin typeface="微软雅黑"/>
                <a:ea typeface="微软雅黑"/>
                <a:cs typeface="微软雅黑"/>
              </a:rPr>
              <a:t>时</a:t>
            </a:r>
            <a:r>
              <a:rPr kumimoji="1" lang="en-US" altLang="zh-CN" sz="2000" dirty="0" smtClean="0">
                <a:solidFill>
                  <a:schemeClr val="bg1">
                    <a:lumMod val="85000"/>
                  </a:schemeClr>
                </a:solidFill>
                <a:latin typeface="微软雅黑"/>
                <a:ea typeface="微软雅黑"/>
                <a:cs typeface="微软雅黑"/>
              </a:rPr>
              <a:t>-</a:t>
            </a:r>
            <a:r>
              <a:rPr kumimoji="1" lang="zh-CN" altLang="en-US" sz="2000" dirty="0" smtClean="0">
                <a:solidFill>
                  <a:schemeClr val="bg1">
                    <a:lumMod val="85000"/>
                  </a:schemeClr>
                </a:solidFill>
                <a:latin typeface="微软雅黑"/>
                <a:ea typeface="微软雅黑"/>
                <a:cs typeface="微软雅黑"/>
              </a:rPr>
              <a:t>次日</a:t>
            </a:r>
            <a:r>
              <a:rPr kumimoji="1" lang="en-US" altLang="zh-CN" sz="2000" dirty="0" smtClean="0">
                <a:solidFill>
                  <a:schemeClr val="bg1">
                    <a:lumMod val="85000"/>
                  </a:schemeClr>
                </a:solidFill>
                <a:latin typeface="微软雅黑"/>
                <a:ea typeface="微软雅黑"/>
                <a:cs typeface="微软雅黑"/>
              </a:rPr>
              <a:t>4</a:t>
            </a:r>
            <a:r>
              <a:rPr kumimoji="1" lang="zh-CN" altLang="en-US" sz="2000" dirty="0" smtClean="0">
                <a:solidFill>
                  <a:schemeClr val="bg1">
                    <a:lumMod val="85000"/>
                  </a:schemeClr>
                </a:solidFill>
                <a:latin typeface="微软雅黑"/>
                <a:ea typeface="微软雅黑"/>
                <a:cs typeface="微软雅黑"/>
              </a:rPr>
              <a:t>时之间入住的呈明显下降趋势。对比</a:t>
            </a:r>
            <a:r>
              <a:rPr kumimoji="1" lang="en-US" altLang="zh-CN" sz="2000" dirty="0" smtClean="0">
                <a:solidFill>
                  <a:schemeClr val="bg1">
                    <a:lumMod val="85000"/>
                  </a:schemeClr>
                </a:solidFill>
                <a:latin typeface="微软雅黑"/>
                <a:ea typeface="微软雅黑"/>
                <a:cs typeface="微软雅黑"/>
              </a:rPr>
              <a:t>644</a:t>
            </a:r>
            <a:r>
              <a:rPr kumimoji="1" lang="zh-CN" altLang="en-US" sz="2000" dirty="0" smtClean="0">
                <a:solidFill>
                  <a:schemeClr val="bg1">
                    <a:lumMod val="85000"/>
                  </a:schemeClr>
                </a:solidFill>
                <a:latin typeface="微软雅黑"/>
                <a:ea typeface="微软雅黑"/>
                <a:cs typeface="微软雅黑"/>
              </a:rPr>
              <a:t>名隐性涉毒人员在</a:t>
            </a:r>
            <a:r>
              <a:rPr kumimoji="1" lang="en-US" altLang="zh-CN" sz="2000" dirty="0" smtClean="0">
                <a:solidFill>
                  <a:schemeClr val="bg1">
                    <a:lumMod val="85000"/>
                  </a:schemeClr>
                </a:solidFill>
                <a:latin typeface="微软雅黑"/>
                <a:ea typeface="微软雅黑"/>
                <a:cs typeface="微软雅黑"/>
              </a:rPr>
              <a:t>2016</a:t>
            </a:r>
            <a:r>
              <a:rPr kumimoji="1" lang="zh-CN" altLang="en-US" sz="2000" dirty="0" smtClean="0">
                <a:solidFill>
                  <a:schemeClr val="bg1">
                    <a:lumMod val="85000"/>
                  </a:schemeClr>
                </a:solidFill>
                <a:latin typeface="微软雅黑"/>
                <a:ea typeface="微软雅黑"/>
                <a:cs typeface="微软雅黑"/>
              </a:rPr>
              <a:t>年的旅馆住宿记录，我们发现上述涉毒人员的登记入住时间在</a:t>
            </a:r>
            <a:r>
              <a:rPr kumimoji="1" lang="en-US" altLang="zh-CN" sz="2000" dirty="0" smtClean="0">
                <a:solidFill>
                  <a:schemeClr val="bg1">
                    <a:lumMod val="85000"/>
                  </a:schemeClr>
                </a:solidFill>
                <a:latin typeface="微软雅黑"/>
                <a:ea typeface="微软雅黑"/>
                <a:cs typeface="微软雅黑"/>
              </a:rPr>
              <a:t>22</a:t>
            </a:r>
            <a:r>
              <a:rPr kumimoji="1" lang="zh-CN" altLang="en-US" sz="2000" dirty="0" smtClean="0">
                <a:solidFill>
                  <a:schemeClr val="bg1">
                    <a:lumMod val="85000"/>
                  </a:schemeClr>
                </a:solidFill>
                <a:latin typeface="微软雅黑"/>
                <a:ea typeface="微软雅黑"/>
                <a:cs typeface="微软雅黑"/>
              </a:rPr>
              <a:t>时</a:t>
            </a:r>
            <a:r>
              <a:rPr kumimoji="1" lang="en-US" altLang="zh-CN" sz="2000" dirty="0" smtClean="0">
                <a:solidFill>
                  <a:schemeClr val="bg1">
                    <a:lumMod val="85000"/>
                  </a:schemeClr>
                </a:solidFill>
                <a:latin typeface="微软雅黑"/>
                <a:ea typeface="微软雅黑"/>
                <a:cs typeface="微软雅黑"/>
              </a:rPr>
              <a:t>-</a:t>
            </a:r>
            <a:r>
              <a:rPr kumimoji="1" lang="zh-CN" altLang="en-US" sz="2000" dirty="0" smtClean="0">
                <a:solidFill>
                  <a:schemeClr val="bg1">
                    <a:lumMod val="85000"/>
                  </a:schemeClr>
                </a:solidFill>
                <a:latin typeface="微软雅黑"/>
                <a:ea typeface="微软雅黑"/>
                <a:cs typeface="微软雅黑"/>
              </a:rPr>
              <a:t>次日凌晨</a:t>
            </a:r>
            <a:r>
              <a:rPr kumimoji="1" lang="en-US" altLang="zh-CN" sz="2000" dirty="0" smtClean="0">
                <a:solidFill>
                  <a:schemeClr val="bg1">
                    <a:lumMod val="85000"/>
                  </a:schemeClr>
                </a:solidFill>
                <a:latin typeface="微软雅黑"/>
                <a:ea typeface="微软雅黑"/>
                <a:cs typeface="微软雅黑"/>
              </a:rPr>
              <a:t>3</a:t>
            </a:r>
            <a:r>
              <a:rPr kumimoji="1" lang="zh-CN" altLang="en-US" sz="2000" dirty="0" smtClean="0">
                <a:solidFill>
                  <a:schemeClr val="bg1">
                    <a:lumMod val="85000"/>
                  </a:schemeClr>
                </a:solidFill>
                <a:latin typeface="微软雅黑"/>
                <a:ea typeface="微软雅黑"/>
                <a:cs typeface="微软雅黑"/>
              </a:rPr>
              <a:t>时之间达到峰值，明显有异于常人。</a:t>
            </a:r>
            <a:endParaRPr kumimoji="1" lang="zh-CN" altLang="en-US" sz="2000" dirty="0"/>
          </a:p>
        </p:txBody>
      </p:sp>
      <p:grpSp>
        <p:nvGrpSpPr>
          <p:cNvPr id="12" name="组 11"/>
          <p:cNvGrpSpPr/>
          <p:nvPr/>
        </p:nvGrpSpPr>
        <p:grpSpPr>
          <a:xfrm>
            <a:off x="2463800" y="5465427"/>
            <a:ext cx="14053800" cy="3113133"/>
            <a:chOff x="2463800" y="5465427"/>
            <a:chExt cx="14053800" cy="3113133"/>
          </a:xfrm>
        </p:grpSpPr>
        <p:grpSp>
          <p:nvGrpSpPr>
            <p:cNvPr id="9" name="组 8"/>
            <p:cNvGrpSpPr/>
            <p:nvPr/>
          </p:nvGrpSpPr>
          <p:grpSpPr>
            <a:xfrm>
              <a:off x="2463800" y="5465427"/>
              <a:ext cx="14053800" cy="2592059"/>
              <a:chOff x="2463800" y="5465427"/>
              <a:chExt cx="14053800" cy="2592059"/>
            </a:xfrm>
          </p:grpSpPr>
          <p:pic>
            <p:nvPicPr>
              <p:cNvPr id="5" name="图片 4" descr="ppt-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1441" y="5465427"/>
                <a:ext cx="6936159" cy="2592059"/>
              </a:xfrm>
              <a:prstGeom prst="rect">
                <a:avLst/>
              </a:prstGeom>
            </p:spPr>
          </p:pic>
          <p:pic>
            <p:nvPicPr>
              <p:cNvPr id="6" name="图片 5" descr="ppt-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800" y="5465427"/>
                <a:ext cx="7008161" cy="2592059"/>
              </a:xfrm>
              <a:prstGeom prst="rect">
                <a:avLst/>
              </a:prstGeom>
            </p:spPr>
          </p:pic>
        </p:grpSp>
        <p:sp>
          <p:nvSpPr>
            <p:cNvPr id="10" name="文本框 9"/>
            <p:cNvSpPr txBox="1"/>
            <p:nvPr/>
          </p:nvSpPr>
          <p:spPr>
            <a:xfrm>
              <a:off x="5355166" y="8178450"/>
              <a:ext cx="954107" cy="400110"/>
            </a:xfrm>
            <a:prstGeom prst="rect">
              <a:avLst/>
            </a:prstGeom>
            <a:noFill/>
          </p:spPr>
          <p:txBody>
            <a:bodyPr wrap="none" rtlCol="0">
              <a:spAutoFit/>
            </a:bodyPr>
            <a:lstStyle/>
            <a:p>
              <a:r>
                <a:rPr kumimoji="1" lang="zh-CN" altLang="en-US" sz="2000" dirty="0">
                  <a:solidFill>
                    <a:schemeClr val="bg1">
                      <a:lumMod val="65000"/>
                    </a:schemeClr>
                  </a:solidFill>
                  <a:latin typeface="微软雅黑"/>
                  <a:ea typeface="微软雅黑"/>
                  <a:cs typeface="微软雅黑"/>
                </a:rPr>
                <a:t>正常人</a:t>
              </a:r>
            </a:p>
          </p:txBody>
        </p:sp>
        <p:sp>
          <p:nvSpPr>
            <p:cNvPr id="11" name="文本框 10"/>
            <p:cNvSpPr txBox="1"/>
            <p:nvPr/>
          </p:nvSpPr>
          <p:spPr>
            <a:xfrm>
              <a:off x="12438463" y="8178450"/>
              <a:ext cx="1723549" cy="400110"/>
            </a:xfrm>
            <a:prstGeom prst="rect">
              <a:avLst/>
            </a:prstGeom>
            <a:noFill/>
          </p:spPr>
          <p:txBody>
            <a:bodyPr wrap="none" rtlCol="0">
              <a:spAutoFit/>
            </a:bodyPr>
            <a:lstStyle/>
            <a:p>
              <a:r>
                <a:rPr kumimoji="1" lang="zh-CN" altLang="en-US" sz="2000" dirty="0" smtClean="0">
                  <a:solidFill>
                    <a:schemeClr val="bg1">
                      <a:lumMod val="65000"/>
                    </a:schemeClr>
                  </a:solidFill>
                  <a:latin typeface="微软雅黑"/>
                  <a:ea typeface="微软雅黑"/>
                  <a:cs typeface="微软雅黑"/>
                </a:rPr>
                <a:t>隐性涉毒人员</a:t>
              </a:r>
              <a:endParaRPr kumimoji="1" lang="zh-CN" altLang="en-US" sz="2000" dirty="0">
                <a:solidFill>
                  <a:schemeClr val="bg1">
                    <a:lumMod val="65000"/>
                  </a:schemeClr>
                </a:solidFill>
                <a:latin typeface="微软雅黑"/>
                <a:ea typeface="微软雅黑"/>
                <a:cs typeface="微软雅黑"/>
              </a:endParaRPr>
            </a:p>
          </p:txBody>
        </p:sp>
      </p:grpSp>
      <p:sp>
        <p:nvSpPr>
          <p:cNvPr id="13" name="矩形 12"/>
          <p:cNvSpPr/>
          <p:nvPr/>
        </p:nvSpPr>
        <p:spPr>
          <a:xfrm>
            <a:off x="10205721" y="6028146"/>
            <a:ext cx="68580" cy="166116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p:cNvSpPr/>
          <p:nvPr/>
        </p:nvSpPr>
        <p:spPr>
          <a:xfrm>
            <a:off x="10765270" y="6067232"/>
            <a:ext cx="68580" cy="162536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p:cNvSpPr/>
          <p:nvPr/>
        </p:nvSpPr>
        <p:spPr>
          <a:xfrm>
            <a:off x="10470338" y="6238272"/>
            <a:ext cx="68580" cy="1454323"/>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3177341" y="7216633"/>
            <a:ext cx="68580" cy="490585"/>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p:cNvSpPr/>
          <p:nvPr/>
        </p:nvSpPr>
        <p:spPr>
          <a:xfrm>
            <a:off x="3434996" y="7423853"/>
            <a:ext cx="68580" cy="283365"/>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矩形 17"/>
          <p:cNvSpPr/>
          <p:nvPr/>
        </p:nvSpPr>
        <p:spPr>
          <a:xfrm>
            <a:off x="3734314" y="7565535"/>
            <a:ext cx="68580" cy="144971"/>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8656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800"/>
                                        <p:tgtEl>
                                          <p:spTgt spid="7"/>
                                        </p:tgtEl>
                                      </p:cBhvr>
                                    </p:animEffect>
                                  </p:childTnLst>
                                </p:cTn>
                              </p:par>
                            </p:childTnLst>
                          </p:cTn>
                        </p:par>
                        <p:par>
                          <p:cTn id="8" fill="hold">
                            <p:stCondLst>
                              <p:cond delay="8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800"/>
                                        <p:tgtEl>
                                          <p:spTgt spid="4"/>
                                        </p:tgtEl>
                                      </p:cBhvr>
                                    </p:animEffect>
                                  </p:childTnLst>
                                </p:cTn>
                              </p:par>
                            </p:childTnLst>
                          </p:cTn>
                        </p:par>
                        <p:par>
                          <p:cTn id="12" fill="hold">
                            <p:stCondLst>
                              <p:cond delay="16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1000"/>
                                        <p:tgtEl>
                                          <p:spTgt spid="12"/>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35" presetClass="emph" presetSubtype="0" repeatCount="indefinite" fill="hold" grpId="0" nodeType="withEffect">
                                  <p:stCondLst>
                                    <p:cond delay="0"/>
                                  </p:stCondLst>
                                  <p:endCondLst>
                                    <p:cond evt="onNext" delay="0">
                                      <p:tgtEl>
                                        <p:sldTgt/>
                                      </p:tgtEl>
                                    </p:cond>
                                  </p:endCondLst>
                                  <p:childTnLst>
                                    <p:anim calcmode="discrete" valueType="str">
                                      <p:cBhvr>
                                        <p:cTn id="26" dur="1000" fill="hold"/>
                                        <p:tgtEl>
                                          <p:spTgt spid="13"/>
                                        </p:tgtEl>
                                        <p:attrNameLst>
                                          <p:attrName>style.visibility</p:attrName>
                                        </p:attrNameLst>
                                      </p:cBhvr>
                                      <p:tavLst>
                                        <p:tav tm="0">
                                          <p:val>
                                            <p:strVal val="hidden"/>
                                          </p:val>
                                        </p:tav>
                                        <p:tav tm="50000">
                                          <p:val>
                                            <p:strVal val="visible"/>
                                          </p:val>
                                        </p:tav>
                                      </p:tavLst>
                                    </p:anim>
                                  </p:childTnLst>
                                </p:cTn>
                              </p:par>
                              <p:par>
                                <p:cTn id="27" presetID="35" presetClass="emph" presetSubtype="0" repeatCount="indefinite" fill="hold" grpId="0" nodeType="withEffect">
                                  <p:stCondLst>
                                    <p:cond delay="0"/>
                                  </p:stCondLst>
                                  <p:endCondLst>
                                    <p:cond evt="onNext" delay="0">
                                      <p:tgtEl>
                                        <p:sldTgt/>
                                      </p:tgtEl>
                                    </p:cond>
                                  </p:endCondLst>
                                  <p:childTnLst>
                                    <p:anim calcmode="discrete" valueType="str">
                                      <p:cBhvr>
                                        <p:cTn id="28" dur="1000" fill="hold"/>
                                        <p:tgtEl>
                                          <p:spTgt spid="14"/>
                                        </p:tgtEl>
                                        <p:attrNameLst>
                                          <p:attrName>style.visibility</p:attrName>
                                        </p:attrNameLst>
                                      </p:cBhvr>
                                      <p:tavLst>
                                        <p:tav tm="0">
                                          <p:val>
                                            <p:strVal val="hidden"/>
                                          </p:val>
                                        </p:tav>
                                        <p:tav tm="50000">
                                          <p:val>
                                            <p:strVal val="visible"/>
                                          </p:val>
                                        </p:tav>
                                      </p:tavLst>
                                    </p:anim>
                                  </p:childTnLst>
                                </p:cTn>
                              </p:par>
                              <p:par>
                                <p:cTn id="29" presetID="35" presetClass="emph" presetSubtype="0" repeatCount="indefinite" fill="hold" grpId="0" nodeType="withEffect">
                                  <p:stCondLst>
                                    <p:cond delay="0"/>
                                  </p:stCondLst>
                                  <p:endCondLst>
                                    <p:cond evt="onNext" delay="0">
                                      <p:tgtEl>
                                        <p:sldTgt/>
                                      </p:tgtEl>
                                    </p:cond>
                                  </p:endCondLst>
                                  <p:childTnLst>
                                    <p:anim calcmode="discrete" valueType="str">
                                      <p:cBhvr>
                                        <p:cTn id="30" dur="1000" fill="hold"/>
                                        <p:tgtEl>
                                          <p:spTgt spid="15"/>
                                        </p:tgtEl>
                                        <p:attrNameLst>
                                          <p:attrName>style.visibility</p:attrName>
                                        </p:attrNameLst>
                                      </p:cBhvr>
                                      <p:tavLst>
                                        <p:tav tm="0">
                                          <p:val>
                                            <p:strVal val="hidden"/>
                                          </p:val>
                                        </p:tav>
                                        <p:tav tm="50000">
                                          <p:val>
                                            <p:strVal val="visible"/>
                                          </p:val>
                                        </p:tav>
                                      </p:tavLst>
                                    </p:anim>
                                  </p:childTnLst>
                                </p:cTn>
                              </p:par>
                              <p:par>
                                <p:cTn id="31" presetID="10" presetClass="entr"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35" presetClass="emph" presetSubtype="0" repeatCount="indefinite" fill="hold" grpId="0" nodeType="withEffect">
                                  <p:stCondLst>
                                    <p:cond delay="0"/>
                                  </p:stCondLst>
                                  <p:endCondLst>
                                    <p:cond evt="onNext" delay="0">
                                      <p:tgtEl>
                                        <p:sldTgt/>
                                      </p:tgtEl>
                                    </p:cond>
                                  </p:endCondLst>
                                  <p:childTnLst>
                                    <p:anim calcmode="discrete" valueType="str">
                                      <p:cBhvr>
                                        <p:cTn id="41" dur="1000" fill="hold"/>
                                        <p:tgtEl>
                                          <p:spTgt spid="16"/>
                                        </p:tgtEl>
                                        <p:attrNameLst>
                                          <p:attrName>style.visibility</p:attrName>
                                        </p:attrNameLst>
                                      </p:cBhvr>
                                      <p:tavLst>
                                        <p:tav tm="0">
                                          <p:val>
                                            <p:strVal val="hidden"/>
                                          </p:val>
                                        </p:tav>
                                        <p:tav tm="50000">
                                          <p:val>
                                            <p:strVal val="visible"/>
                                          </p:val>
                                        </p:tav>
                                      </p:tavLst>
                                    </p:anim>
                                  </p:childTnLst>
                                </p:cTn>
                              </p:par>
                              <p:par>
                                <p:cTn id="42" presetID="35" presetClass="emph" presetSubtype="0" repeatCount="indefinite" fill="hold" grpId="0" nodeType="withEffect">
                                  <p:stCondLst>
                                    <p:cond delay="0"/>
                                  </p:stCondLst>
                                  <p:endCondLst>
                                    <p:cond evt="onNext" delay="0">
                                      <p:tgtEl>
                                        <p:sldTgt/>
                                      </p:tgtEl>
                                    </p:cond>
                                  </p:endCondLst>
                                  <p:childTnLst>
                                    <p:anim calcmode="discrete" valueType="str">
                                      <p:cBhvr>
                                        <p:cTn id="43" dur="1000" fill="hold"/>
                                        <p:tgtEl>
                                          <p:spTgt spid="17"/>
                                        </p:tgtEl>
                                        <p:attrNameLst>
                                          <p:attrName>style.visibility</p:attrName>
                                        </p:attrNameLst>
                                      </p:cBhvr>
                                      <p:tavLst>
                                        <p:tav tm="0">
                                          <p:val>
                                            <p:strVal val="hidden"/>
                                          </p:val>
                                        </p:tav>
                                        <p:tav tm="50000">
                                          <p:val>
                                            <p:strVal val="visible"/>
                                          </p:val>
                                        </p:tav>
                                      </p:tavLst>
                                    </p:anim>
                                  </p:childTnLst>
                                </p:cTn>
                              </p:par>
                              <p:par>
                                <p:cTn id="44" presetID="35" presetClass="emph" presetSubtype="0" repeatCount="indefinite" fill="hold" grpId="0" nodeType="withEffect">
                                  <p:stCondLst>
                                    <p:cond delay="0"/>
                                  </p:stCondLst>
                                  <p:endCondLst>
                                    <p:cond evt="onNext" delay="0">
                                      <p:tgtEl>
                                        <p:sldTgt/>
                                      </p:tgtEl>
                                    </p:cond>
                                  </p:endCondLst>
                                  <p:childTnLst>
                                    <p:anim calcmode="discrete" valueType="str">
                                      <p:cBhvr>
                                        <p:cTn id="45"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0" y="1762208"/>
            <a:ext cx="8382000" cy="1005409"/>
            <a:chOff x="0" y="1762208"/>
            <a:chExt cx="8382000" cy="1005409"/>
          </a:xfrm>
        </p:grpSpPr>
        <p:sp>
          <p:nvSpPr>
            <p:cNvPr id="3" name="Rectangle 1"/>
            <p:cNvSpPr/>
            <p:nvPr/>
          </p:nvSpPr>
          <p:spPr>
            <a:xfrm>
              <a:off x="0" y="1762208"/>
              <a:ext cx="8382000"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4" name="矩形 3"/>
            <p:cNvSpPr/>
            <p:nvPr/>
          </p:nvSpPr>
          <p:spPr>
            <a:xfrm>
              <a:off x="2214094" y="1931214"/>
              <a:ext cx="5630618"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a:t>
              </a:r>
              <a:r>
                <a:rPr kumimoji="1" lang="en-US" altLang="zh-CN" sz="4000" b="1" dirty="0" smtClean="0">
                  <a:ln w="18415" cmpd="sng">
                    <a:solidFill>
                      <a:srgbClr val="FFFFFF"/>
                    </a:solidFill>
                    <a:prstDash val="solid"/>
                  </a:ln>
                  <a:solidFill>
                    <a:schemeClr val="bg1"/>
                  </a:solidFill>
                  <a:latin typeface="微软雅黑"/>
                  <a:ea typeface="微软雅黑"/>
                  <a:cs typeface="微软雅黑"/>
                </a:rPr>
                <a:t>2</a:t>
              </a:r>
              <a:r>
                <a:rPr kumimoji="1" lang="zh-CN" altLang="en-US" sz="4000" b="1" dirty="0" smtClean="0">
                  <a:ln w="18415" cmpd="sng">
                    <a:solidFill>
                      <a:srgbClr val="FFFFFF"/>
                    </a:solidFill>
                    <a:prstDash val="solid"/>
                  </a:ln>
                  <a:solidFill>
                    <a:schemeClr val="bg1"/>
                  </a:solidFill>
                  <a:latin typeface="微软雅黑"/>
                  <a:ea typeface="微软雅黑"/>
                  <a:cs typeface="微软雅黑"/>
                </a:rPr>
                <a:t>）网吧上网下线时间</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
        <p:nvSpPr>
          <p:cNvPr id="5" name="文本框 4"/>
          <p:cNvSpPr txBox="1"/>
          <p:nvPr/>
        </p:nvSpPr>
        <p:spPr>
          <a:xfrm>
            <a:off x="2679700" y="3111500"/>
            <a:ext cx="13284200" cy="933589"/>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我市</a:t>
            </a:r>
            <a:r>
              <a:rPr kumimoji="1" lang="en-US" altLang="zh-CN" sz="2000" dirty="0" smtClean="0">
                <a:solidFill>
                  <a:schemeClr val="bg1">
                    <a:lumMod val="85000"/>
                  </a:schemeClr>
                </a:solidFill>
                <a:latin typeface="微软雅黑"/>
                <a:ea typeface="微软雅黑"/>
                <a:cs typeface="微软雅黑"/>
              </a:rPr>
              <a:t>2016</a:t>
            </a:r>
            <a:r>
              <a:rPr kumimoji="1" lang="zh-CN" altLang="en-US" sz="2000" dirty="0" smtClean="0">
                <a:solidFill>
                  <a:schemeClr val="bg1">
                    <a:lumMod val="85000"/>
                  </a:schemeClr>
                </a:solidFill>
                <a:latin typeface="微软雅黑"/>
                <a:ea typeface="微软雅黑"/>
                <a:cs typeface="微软雅黑"/>
              </a:rPr>
              <a:t>年全年网吧上网人员共计</a:t>
            </a:r>
            <a:r>
              <a:rPr kumimoji="1" lang="en-US" altLang="zh-CN" sz="2000" dirty="0" smtClean="0">
                <a:solidFill>
                  <a:schemeClr val="bg1">
                    <a:lumMod val="85000"/>
                  </a:schemeClr>
                </a:solidFill>
                <a:latin typeface="微软雅黑"/>
                <a:ea typeface="微软雅黑"/>
                <a:cs typeface="微软雅黑"/>
              </a:rPr>
              <a:t>20256512</a:t>
            </a:r>
            <a:r>
              <a:rPr kumimoji="1" lang="zh-CN" altLang="en-US" sz="2000" dirty="0" smtClean="0">
                <a:solidFill>
                  <a:schemeClr val="bg1">
                    <a:lumMod val="85000"/>
                  </a:schemeClr>
                </a:solidFill>
                <a:latin typeface="微软雅黑"/>
                <a:ea typeface="微软雅黑"/>
                <a:cs typeface="微软雅黑"/>
              </a:rPr>
              <a:t>人次，下线在</a:t>
            </a:r>
            <a:r>
              <a:rPr kumimoji="1" lang="en-US" altLang="zh-CN" sz="2000" dirty="0" smtClean="0">
                <a:solidFill>
                  <a:schemeClr val="bg1">
                    <a:lumMod val="85000"/>
                  </a:schemeClr>
                </a:solidFill>
                <a:latin typeface="微软雅黑"/>
                <a:ea typeface="微软雅黑"/>
                <a:cs typeface="微软雅黑"/>
              </a:rPr>
              <a:t>4</a:t>
            </a:r>
            <a:r>
              <a:rPr kumimoji="1" lang="zh-CN" altLang="en-US" sz="2000" dirty="0" smtClean="0">
                <a:solidFill>
                  <a:schemeClr val="bg1">
                    <a:lumMod val="85000"/>
                  </a:schemeClr>
                </a:solidFill>
                <a:latin typeface="微软雅黑"/>
                <a:ea typeface="微软雅黑"/>
                <a:cs typeface="微软雅黑"/>
              </a:rPr>
              <a:t>时</a:t>
            </a:r>
            <a:r>
              <a:rPr kumimoji="1" lang="en-US" altLang="zh-CN" sz="2000" dirty="0" smtClean="0">
                <a:solidFill>
                  <a:schemeClr val="bg1">
                    <a:lumMod val="85000"/>
                  </a:schemeClr>
                </a:solidFill>
                <a:latin typeface="微软雅黑"/>
                <a:ea typeface="微软雅黑"/>
                <a:cs typeface="微软雅黑"/>
              </a:rPr>
              <a:t>-8</a:t>
            </a:r>
            <a:r>
              <a:rPr kumimoji="1" lang="zh-CN" altLang="en-US" sz="2000" dirty="0" smtClean="0">
                <a:solidFill>
                  <a:schemeClr val="bg1">
                    <a:lumMod val="85000"/>
                  </a:schemeClr>
                </a:solidFill>
                <a:latin typeface="微软雅黑"/>
                <a:ea typeface="微软雅黑"/>
                <a:cs typeface="微软雅黑"/>
              </a:rPr>
              <a:t>时之间处于低谷。对比</a:t>
            </a:r>
            <a:r>
              <a:rPr kumimoji="1" lang="en-US" altLang="zh-CN" sz="2000" dirty="0" smtClean="0">
                <a:solidFill>
                  <a:schemeClr val="bg1">
                    <a:lumMod val="85000"/>
                  </a:schemeClr>
                </a:solidFill>
                <a:latin typeface="微软雅黑"/>
                <a:ea typeface="微软雅黑"/>
                <a:cs typeface="微软雅黑"/>
              </a:rPr>
              <a:t>644</a:t>
            </a:r>
            <a:r>
              <a:rPr kumimoji="1" lang="zh-CN" altLang="en-US" sz="2000" dirty="0" smtClean="0">
                <a:solidFill>
                  <a:schemeClr val="bg1">
                    <a:lumMod val="85000"/>
                  </a:schemeClr>
                </a:solidFill>
                <a:latin typeface="微软雅黑"/>
                <a:ea typeface="微软雅黑"/>
                <a:cs typeface="微软雅黑"/>
              </a:rPr>
              <a:t>名隐性涉毒人员在</a:t>
            </a:r>
            <a:r>
              <a:rPr kumimoji="1" lang="en-US" altLang="zh-CN" sz="2000" dirty="0" smtClean="0">
                <a:solidFill>
                  <a:schemeClr val="bg1">
                    <a:lumMod val="85000"/>
                  </a:schemeClr>
                </a:solidFill>
                <a:latin typeface="微软雅黑"/>
                <a:ea typeface="微软雅黑"/>
                <a:cs typeface="微软雅黑"/>
              </a:rPr>
              <a:t>2016</a:t>
            </a:r>
            <a:r>
              <a:rPr kumimoji="1" lang="zh-CN" altLang="en-US" sz="2000" dirty="0" smtClean="0">
                <a:solidFill>
                  <a:schemeClr val="bg1">
                    <a:lumMod val="85000"/>
                  </a:schemeClr>
                </a:solidFill>
                <a:latin typeface="微软雅黑"/>
                <a:ea typeface="微软雅黑"/>
                <a:cs typeface="微软雅黑"/>
              </a:rPr>
              <a:t>年的网吧下线记录，我们发现上述涉毒人员的下线时间在</a:t>
            </a:r>
            <a:r>
              <a:rPr kumimoji="1" lang="en-US" altLang="zh-CN" sz="2000" dirty="0" smtClean="0">
                <a:solidFill>
                  <a:schemeClr val="bg1">
                    <a:lumMod val="85000"/>
                  </a:schemeClr>
                </a:solidFill>
                <a:latin typeface="微软雅黑"/>
                <a:ea typeface="微软雅黑"/>
                <a:cs typeface="微软雅黑"/>
              </a:rPr>
              <a:t>6</a:t>
            </a:r>
            <a:r>
              <a:rPr kumimoji="1" lang="zh-CN" altLang="en-US" sz="2000" dirty="0" smtClean="0">
                <a:solidFill>
                  <a:schemeClr val="bg1">
                    <a:lumMod val="85000"/>
                  </a:schemeClr>
                </a:solidFill>
                <a:latin typeface="微软雅黑"/>
                <a:ea typeface="微软雅黑"/>
                <a:cs typeface="微软雅黑"/>
              </a:rPr>
              <a:t>时</a:t>
            </a:r>
            <a:r>
              <a:rPr kumimoji="1" lang="en-US" altLang="zh-CN" sz="2000" dirty="0" smtClean="0">
                <a:solidFill>
                  <a:schemeClr val="bg1">
                    <a:lumMod val="85000"/>
                  </a:schemeClr>
                </a:solidFill>
                <a:latin typeface="微软雅黑"/>
                <a:ea typeface="微软雅黑"/>
                <a:cs typeface="微软雅黑"/>
              </a:rPr>
              <a:t>-8</a:t>
            </a:r>
            <a:r>
              <a:rPr kumimoji="1" lang="zh-CN" altLang="en-US" sz="2000" dirty="0" smtClean="0">
                <a:solidFill>
                  <a:schemeClr val="bg1">
                    <a:lumMod val="85000"/>
                  </a:schemeClr>
                </a:solidFill>
                <a:latin typeface="微软雅黑"/>
                <a:ea typeface="微软雅黑"/>
                <a:cs typeface="微软雅黑"/>
              </a:rPr>
              <a:t>时之间达到峰值，明显有异于常人。</a:t>
            </a:r>
            <a:endParaRPr kumimoji="1" lang="zh-CN" altLang="en-US" sz="2000" dirty="0"/>
          </a:p>
        </p:txBody>
      </p:sp>
      <p:grpSp>
        <p:nvGrpSpPr>
          <p:cNvPr id="12" name="组 11"/>
          <p:cNvGrpSpPr/>
          <p:nvPr/>
        </p:nvGrpSpPr>
        <p:grpSpPr>
          <a:xfrm>
            <a:off x="2435123" y="5384800"/>
            <a:ext cx="13657746" cy="3216222"/>
            <a:chOff x="2435123" y="5384800"/>
            <a:chExt cx="13657746" cy="3216222"/>
          </a:xfrm>
        </p:grpSpPr>
        <p:grpSp>
          <p:nvGrpSpPr>
            <p:cNvPr id="9" name="组 8"/>
            <p:cNvGrpSpPr/>
            <p:nvPr/>
          </p:nvGrpSpPr>
          <p:grpSpPr>
            <a:xfrm>
              <a:off x="2435123" y="5384800"/>
              <a:ext cx="13657746" cy="2834068"/>
              <a:chOff x="2435123" y="5384800"/>
              <a:chExt cx="13657746" cy="2834068"/>
            </a:xfrm>
          </p:grpSpPr>
          <p:pic>
            <p:nvPicPr>
              <p:cNvPr id="6" name="图片 5" descr="ppt-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248" y="5450621"/>
                <a:ext cx="6561621" cy="2768247"/>
              </a:xfrm>
              <a:prstGeom prst="rect">
                <a:avLst/>
              </a:prstGeom>
            </p:spPr>
          </p:pic>
          <p:pic>
            <p:nvPicPr>
              <p:cNvPr id="7" name="图片 6" descr="ppt-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123" y="5384800"/>
                <a:ext cx="7096125" cy="2816112"/>
              </a:xfrm>
              <a:prstGeom prst="rect">
                <a:avLst/>
              </a:prstGeom>
            </p:spPr>
          </p:pic>
        </p:grpSp>
        <p:sp>
          <p:nvSpPr>
            <p:cNvPr id="10" name="矩形 9"/>
            <p:cNvSpPr/>
            <p:nvPr/>
          </p:nvSpPr>
          <p:spPr>
            <a:xfrm>
              <a:off x="5512470" y="8200912"/>
              <a:ext cx="954107" cy="400110"/>
            </a:xfrm>
            <a:prstGeom prst="rect">
              <a:avLst/>
            </a:prstGeom>
          </p:spPr>
          <p:txBody>
            <a:bodyPr wrap="none">
              <a:spAutoFit/>
            </a:bodyPr>
            <a:lstStyle/>
            <a:p>
              <a:r>
                <a:rPr kumimoji="1" lang="zh-CN" altLang="en-US" sz="2000" dirty="0">
                  <a:solidFill>
                    <a:schemeClr val="bg1">
                      <a:lumMod val="65000"/>
                    </a:schemeClr>
                  </a:solidFill>
                  <a:latin typeface="微软雅黑"/>
                  <a:ea typeface="微软雅黑"/>
                  <a:cs typeface="微软雅黑"/>
                </a:rPr>
                <a:t>正常人</a:t>
              </a:r>
            </a:p>
          </p:txBody>
        </p:sp>
        <p:sp>
          <p:nvSpPr>
            <p:cNvPr id="11" name="矩形 10"/>
            <p:cNvSpPr/>
            <p:nvPr/>
          </p:nvSpPr>
          <p:spPr>
            <a:xfrm>
              <a:off x="12387758" y="8200912"/>
              <a:ext cx="1723549" cy="400110"/>
            </a:xfrm>
            <a:prstGeom prst="rect">
              <a:avLst/>
            </a:prstGeom>
          </p:spPr>
          <p:txBody>
            <a:bodyPr wrap="none">
              <a:spAutoFit/>
            </a:bodyPr>
            <a:lstStyle/>
            <a:p>
              <a:r>
                <a:rPr kumimoji="1" lang="zh-CN" altLang="en-US" sz="2000" dirty="0" smtClean="0">
                  <a:solidFill>
                    <a:schemeClr val="bg1">
                      <a:lumMod val="65000"/>
                    </a:schemeClr>
                  </a:solidFill>
                  <a:latin typeface="微软雅黑"/>
                  <a:ea typeface="微软雅黑"/>
                  <a:cs typeface="微软雅黑"/>
                </a:rPr>
                <a:t>隐性涉毒人员</a:t>
              </a:r>
              <a:endParaRPr kumimoji="1" lang="zh-CN" altLang="en-US" sz="2000" dirty="0">
                <a:solidFill>
                  <a:schemeClr val="bg1">
                    <a:lumMod val="65000"/>
                  </a:schemeClr>
                </a:solidFill>
                <a:latin typeface="微软雅黑"/>
                <a:ea typeface="微软雅黑"/>
                <a:cs typeface="微软雅黑"/>
              </a:endParaRPr>
            </a:p>
          </p:txBody>
        </p:sp>
      </p:grpSp>
      <p:sp>
        <p:nvSpPr>
          <p:cNvPr id="13" name="矩形 12"/>
          <p:cNvSpPr/>
          <p:nvPr/>
        </p:nvSpPr>
        <p:spPr>
          <a:xfrm>
            <a:off x="11608754" y="6257472"/>
            <a:ext cx="68580" cy="1484109"/>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p:cNvSpPr/>
          <p:nvPr/>
        </p:nvSpPr>
        <p:spPr>
          <a:xfrm>
            <a:off x="11847742" y="5889172"/>
            <a:ext cx="68580" cy="1852409"/>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矩形 14"/>
          <p:cNvSpPr/>
          <p:nvPr/>
        </p:nvSpPr>
        <p:spPr>
          <a:xfrm>
            <a:off x="4889545" y="7262805"/>
            <a:ext cx="68580" cy="474458"/>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p:cNvSpPr/>
          <p:nvPr/>
        </p:nvSpPr>
        <p:spPr>
          <a:xfrm>
            <a:off x="5142275" y="7072305"/>
            <a:ext cx="68580" cy="656329"/>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70890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childTnLst>
                          </p:cTn>
                        </p:par>
                        <p:par>
                          <p:cTn id="8" fill="hold">
                            <p:stCondLst>
                              <p:cond delay="8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800"/>
                                        <p:tgtEl>
                                          <p:spTgt spid="5"/>
                                        </p:tgtEl>
                                      </p:cBhvr>
                                    </p:animEffect>
                                  </p:childTnLst>
                                </p:cTn>
                              </p:par>
                            </p:childTnLst>
                          </p:cTn>
                        </p:par>
                        <p:par>
                          <p:cTn id="12" fill="hold">
                            <p:stCondLst>
                              <p:cond delay="1600"/>
                            </p:stCondLst>
                            <p:childTnLst>
                              <p:par>
                                <p:cTn id="13" presetID="14"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900"/>
                                        <p:tgtEl>
                                          <p:spTgt spid="12"/>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35" presetClass="emph" presetSubtype="0" repeatCount="indefinite" fill="hold" grpId="0" nodeType="withEffect">
                                  <p:stCondLst>
                                    <p:cond delay="0"/>
                                  </p:stCondLst>
                                  <p:endCondLst>
                                    <p:cond evt="onNext" delay="0">
                                      <p:tgtEl>
                                        <p:sldTgt/>
                                      </p:tgtEl>
                                    </p:cond>
                                  </p:endCondLst>
                                  <p:childTnLst>
                                    <p:anim calcmode="discrete" valueType="str">
                                      <p:cBhvr>
                                        <p:cTn id="20" dur="1000" fill="hold"/>
                                        <p:tgtEl>
                                          <p:spTgt spid="13"/>
                                        </p:tgtEl>
                                        <p:attrNameLst>
                                          <p:attrName>style.visibility</p:attrName>
                                        </p:attrNameLst>
                                      </p:cBhvr>
                                      <p:tavLst>
                                        <p:tav tm="0">
                                          <p:val>
                                            <p:strVal val="hidden"/>
                                          </p:val>
                                        </p:tav>
                                        <p:tav tm="50000">
                                          <p:val>
                                            <p:strVal val="visible"/>
                                          </p:val>
                                        </p:tav>
                                      </p:tavLst>
                                    </p:anim>
                                  </p:childTnLst>
                                </p:cTn>
                              </p:par>
                              <p:par>
                                <p:cTn id="21" presetID="10" presetClass="entr"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35" presetClass="emph" presetSubtype="0" repeatCount="indefinite" fill="hold" grpId="0" nodeType="withEffect">
                                  <p:stCondLst>
                                    <p:cond delay="0"/>
                                  </p:stCondLst>
                                  <p:endCondLst>
                                    <p:cond evt="onNext" delay="0">
                                      <p:tgtEl>
                                        <p:sldTgt/>
                                      </p:tgtEl>
                                    </p:cond>
                                  </p:endCondLst>
                                  <p:childTnLst>
                                    <p:anim calcmode="discrete" valueType="str">
                                      <p:cBhvr>
                                        <p:cTn id="25" dur="1000" fill="hold"/>
                                        <p:tgtEl>
                                          <p:spTgt spid="14"/>
                                        </p:tgtEl>
                                        <p:attrNameLst>
                                          <p:attrName>style.visibility</p:attrName>
                                        </p:attrNameLst>
                                      </p:cBhvr>
                                      <p:tavLst>
                                        <p:tav tm="0">
                                          <p:val>
                                            <p:strVal val="hidden"/>
                                          </p:val>
                                        </p:tav>
                                        <p:tav tm="50000">
                                          <p:val>
                                            <p:strVal val="visible"/>
                                          </p:val>
                                        </p:tav>
                                      </p:tavLst>
                                    </p:anim>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35" presetClass="emph" presetSubtype="0" repeatCount="indefinite" fill="hold" grpId="0" nodeType="withEffect">
                                  <p:stCondLst>
                                    <p:cond delay="0"/>
                                  </p:stCondLst>
                                  <p:endCondLst>
                                    <p:cond evt="onNext" delay="0">
                                      <p:tgtEl>
                                        <p:sldTgt/>
                                      </p:tgtEl>
                                    </p:cond>
                                  </p:endCondLst>
                                  <p:childTnLst>
                                    <p:anim calcmode="discrete" valueType="str">
                                      <p:cBhvr>
                                        <p:cTn id="30" dur="1000" fill="hold"/>
                                        <p:tgtEl>
                                          <p:spTgt spid="15"/>
                                        </p:tgtEl>
                                        <p:attrNameLst>
                                          <p:attrName>style.visibility</p:attrName>
                                        </p:attrNameLst>
                                      </p:cBhvr>
                                      <p:tavLst>
                                        <p:tav tm="0">
                                          <p:val>
                                            <p:strVal val="hidden"/>
                                          </p:val>
                                        </p:tav>
                                        <p:tav tm="50000">
                                          <p:val>
                                            <p:strVal val="visible"/>
                                          </p:val>
                                        </p:tav>
                                      </p:tavLst>
                                    </p:anim>
                                  </p:childTnLst>
                                </p:cTn>
                              </p:par>
                              <p:par>
                                <p:cTn id="31" presetID="10" presetClass="entr"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35" presetClass="emph" presetSubtype="0" repeatCount="indefinite" fill="hold" grpId="0" nodeType="withEffect">
                                  <p:stCondLst>
                                    <p:cond delay="0"/>
                                  </p:stCondLst>
                                  <p:endCondLst>
                                    <p:cond evt="onNext" delay="0">
                                      <p:tgtEl>
                                        <p:sldTgt/>
                                      </p:tgtEl>
                                    </p:cond>
                                  </p:endCondLst>
                                  <p:childTnLst>
                                    <p:anim calcmode="discrete" valueType="str">
                                      <p:cBhvr>
                                        <p:cTn id="35"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3" grpId="1" animBg="1"/>
      <p:bldP spid="14" grpId="0" animBg="1"/>
      <p:bldP spid="14" grpId="1" animBg="1"/>
      <p:bldP spid="15" grpId="0" animBg="1"/>
      <p:bldP spid="15" grpId="1" animBg="1"/>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p:cNvPicPr>
            <a:picLocks noChangeAspect="1"/>
          </p:cNvPicPr>
          <p:nvPr/>
        </p:nvPicPr>
        <p:blipFill rotWithShape="1">
          <a:blip r:embed="rId3" cstate="email">
            <a:alphaModFix/>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6" name="组 5"/>
          <p:cNvGrpSpPr/>
          <p:nvPr/>
        </p:nvGrpSpPr>
        <p:grpSpPr>
          <a:xfrm>
            <a:off x="5092700" y="2473408"/>
            <a:ext cx="5397500" cy="1005409"/>
            <a:chOff x="1879600" y="1762208"/>
            <a:chExt cx="5397500" cy="1005409"/>
          </a:xfrm>
        </p:grpSpPr>
        <p:sp>
          <p:nvSpPr>
            <p:cNvPr id="3" name="Rectangle 1"/>
            <p:cNvSpPr/>
            <p:nvPr/>
          </p:nvSpPr>
          <p:spPr>
            <a:xfrm>
              <a:off x="1879600" y="1762208"/>
              <a:ext cx="5397500"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4" name="矩形 3"/>
            <p:cNvSpPr/>
            <p:nvPr/>
          </p:nvSpPr>
          <p:spPr>
            <a:xfrm>
              <a:off x="2214094" y="1893114"/>
              <a:ext cx="4604696"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a:t>
              </a:r>
              <a:r>
                <a:rPr kumimoji="1" lang="en-US" altLang="zh-CN" sz="4000" b="1" dirty="0" smtClean="0">
                  <a:ln w="18415" cmpd="sng">
                    <a:solidFill>
                      <a:srgbClr val="FFFFFF"/>
                    </a:solidFill>
                    <a:prstDash val="solid"/>
                  </a:ln>
                  <a:solidFill>
                    <a:schemeClr val="bg1"/>
                  </a:solidFill>
                  <a:latin typeface="微软雅黑"/>
                  <a:ea typeface="微软雅黑"/>
                  <a:cs typeface="微软雅黑"/>
                </a:rPr>
                <a:t>3</a:t>
              </a:r>
              <a:r>
                <a:rPr kumimoji="1" lang="zh-CN" altLang="en-US" sz="4000" b="1" dirty="0" smtClean="0">
                  <a:ln w="18415" cmpd="sng">
                    <a:solidFill>
                      <a:srgbClr val="FFFFFF"/>
                    </a:solidFill>
                    <a:prstDash val="solid"/>
                  </a:ln>
                  <a:solidFill>
                    <a:schemeClr val="bg1"/>
                  </a:solidFill>
                  <a:latin typeface="微软雅黑"/>
                  <a:ea typeface="微软雅黑"/>
                  <a:cs typeface="微软雅黑"/>
                </a:rPr>
                <a:t>）公寓楼进出门</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
        <p:nvSpPr>
          <p:cNvPr id="5" name="文本框 4"/>
          <p:cNvSpPr txBox="1"/>
          <p:nvPr/>
        </p:nvSpPr>
        <p:spPr>
          <a:xfrm>
            <a:off x="5092699" y="4120497"/>
            <a:ext cx="7453605" cy="1938992"/>
          </a:xfrm>
          <a:prstGeom prst="rect">
            <a:avLst/>
          </a:prstGeom>
          <a:noFill/>
        </p:spPr>
        <p:txBody>
          <a:bodyPr wrap="square" rtlCol="0">
            <a:spAutoFit/>
          </a:bodyPr>
          <a:lstStyle/>
          <a:p>
            <a:pPr algn="just">
              <a:lnSpc>
                <a:spcPct val="200000"/>
              </a:lnSpc>
            </a:pPr>
            <a:r>
              <a:rPr kumimoji="1" lang="zh-CN" altLang="en-US" sz="2000" dirty="0" smtClean="0">
                <a:solidFill>
                  <a:schemeClr val="bg1">
                    <a:lumMod val="85000"/>
                  </a:schemeClr>
                </a:solidFill>
                <a:latin typeface="微软雅黑"/>
                <a:ea typeface="微软雅黑"/>
                <a:cs typeface="微软雅黑"/>
              </a:rPr>
              <a:t>由隐性涉毒人员网吧上网、旅馆住宿的活动轨迹特征可以分析出，涉毒人员在夜间的活跃度远高于常人。可将夜间进出公寓楼作为一项指标参数。</a:t>
            </a:r>
            <a:endParaRPr kumimoji="1" lang="zh-CN" altLang="en-US" sz="2000" dirty="0"/>
          </a:p>
        </p:txBody>
      </p:sp>
    </p:spTree>
    <p:extLst>
      <p:ext uri="{BB962C8B-B14F-4D97-AF65-F5344CB8AC3E}">
        <p14:creationId xmlns:p14="http://schemas.microsoft.com/office/powerpoint/2010/main" val="25609520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8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6139597" y="1838404"/>
            <a:ext cx="5724644" cy="1634064"/>
            <a:chOff x="6139597" y="1838404"/>
            <a:chExt cx="5724644" cy="1634064"/>
          </a:xfrm>
        </p:grpSpPr>
        <p:sp>
          <p:nvSpPr>
            <p:cNvPr id="3" name="矩形 2"/>
            <p:cNvSpPr/>
            <p:nvPr/>
          </p:nvSpPr>
          <p:spPr>
            <a:xfrm>
              <a:off x="6139597" y="1838404"/>
              <a:ext cx="5724644" cy="1200329"/>
            </a:xfrm>
            <a:prstGeom prst="rect">
              <a:avLst/>
            </a:prstGeom>
          </p:spPr>
          <p:txBody>
            <a:bodyPr wrap="none">
              <a:spAutoFit/>
            </a:bodyPr>
            <a:lstStyle/>
            <a:p>
              <a:pPr algn="ctr"/>
              <a:r>
                <a:rPr lang="zh-CN" altLang="en-US" sz="7200" b="1" dirty="0" smtClean="0">
                  <a:solidFill>
                    <a:srgbClr val="C35954"/>
                  </a:solidFill>
                  <a:latin typeface="微软雅黑"/>
                  <a:ea typeface="微软雅黑"/>
                  <a:cs typeface="微软雅黑"/>
                </a:rPr>
                <a:t>特殊行为特征</a:t>
              </a:r>
              <a:endParaRPr lang="zh-CN" altLang="en-US" sz="7200" b="1" dirty="0">
                <a:solidFill>
                  <a:srgbClr val="C35954"/>
                </a:solidFill>
                <a:latin typeface="微软雅黑"/>
                <a:ea typeface="微软雅黑"/>
                <a:cs typeface="微软雅黑"/>
              </a:endParaRPr>
            </a:p>
          </p:txBody>
        </p:sp>
        <p:sp>
          <p:nvSpPr>
            <p:cNvPr id="4" name="矩形 3"/>
            <p:cNvSpPr/>
            <p:nvPr/>
          </p:nvSpPr>
          <p:spPr>
            <a:xfrm>
              <a:off x="7859400" y="2918470"/>
              <a:ext cx="2744524" cy="553998"/>
            </a:xfrm>
            <a:prstGeom prst="rect">
              <a:avLst/>
            </a:prstGeom>
          </p:spPr>
          <p:txBody>
            <a:bodyPr wrap="none">
              <a:spAutoFit/>
            </a:bodyPr>
            <a:lstStyle/>
            <a:p>
              <a:r>
                <a:rPr lang="en-US" altLang="zh-CN" dirty="0" smtClean="0">
                  <a:solidFill>
                    <a:srgbClr val="EA6055"/>
                  </a:solidFill>
                </a:rPr>
                <a:t>Special behavior</a:t>
              </a:r>
              <a:endParaRPr lang="zh-CN" altLang="en-US" dirty="0">
                <a:solidFill>
                  <a:srgbClr val="EA6055"/>
                </a:solidFill>
              </a:endParaRPr>
            </a:p>
          </p:txBody>
        </p:sp>
      </p:grpSp>
      <p:grpSp>
        <p:nvGrpSpPr>
          <p:cNvPr id="10" name="组 9"/>
          <p:cNvGrpSpPr/>
          <p:nvPr/>
        </p:nvGrpSpPr>
        <p:grpSpPr>
          <a:xfrm>
            <a:off x="5795555" y="4268207"/>
            <a:ext cx="6713945" cy="3254984"/>
            <a:chOff x="5795555" y="4268207"/>
            <a:chExt cx="6713945" cy="3254984"/>
          </a:xfrm>
        </p:grpSpPr>
        <p:pic>
          <p:nvPicPr>
            <p:cNvPr id="5" name="图片 4" descr="ppt-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555" y="4268207"/>
              <a:ext cx="3225083" cy="3254984"/>
            </a:xfrm>
            <a:prstGeom prst="rect">
              <a:avLst/>
            </a:prstGeom>
          </p:spPr>
        </p:pic>
        <p:pic>
          <p:nvPicPr>
            <p:cNvPr id="6" name="图片 5" descr="ppt-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8392" y="4268207"/>
              <a:ext cx="3131108" cy="3254984"/>
            </a:xfrm>
            <a:prstGeom prst="rect">
              <a:avLst/>
            </a:prstGeom>
          </p:spPr>
        </p:pic>
        <p:sp>
          <p:nvSpPr>
            <p:cNvPr id="7" name="文本框 6"/>
            <p:cNvSpPr txBox="1"/>
            <p:nvPr/>
          </p:nvSpPr>
          <p:spPr>
            <a:xfrm>
              <a:off x="6956589" y="5486400"/>
              <a:ext cx="902811" cy="954107"/>
            </a:xfrm>
            <a:prstGeom prst="rect">
              <a:avLst/>
            </a:prstGeom>
            <a:noFill/>
          </p:spPr>
          <p:txBody>
            <a:bodyPr wrap="none" rtlCol="0">
              <a:spAutoFit/>
            </a:bodyPr>
            <a:lstStyle/>
            <a:p>
              <a:r>
                <a:rPr kumimoji="1" lang="zh-CN" altLang="en-US" sz="2800" dirty="0" smtClean="0">
                  <a:solidFill>
                    <a:schemeClr val="bg1">
                      <a:lumMod val="85000"/>
                    </a:schemeClr>
                  </a:solidFill>
                  <a:latin typeface="微软雅黑"/>
                  <a:ea typeface="微软雅黑"/>
                  <a:cs typeface="微软雅黑"/>
                </a:rPr>
                <a:t>涉警</a:t>
              </a:r>
            </a:p>
            <a:p>
              <a:r>
                <a:rPr kumimoji="1" lang="zh-CN" altLang="en-US" sz="2800" dirty="0" smtClean="0">
                  <a:solidFill>
                    <a:schemeClr val="bg1">
                      <a:lumMod val="85000"/>
                    </a:schemeClr>
                  </a:solidFill>
                  <a:latin typeface="微软雅黑"/>
                  <a:ea typeface="微软雅黑"/>
                  <a:cs typeface="微软雅黑"/>
                </a:rPr>
                <a:t>行为</a:t>
              </a:r>
              <a:endParaRPr kumimoji="1" lang="zh-CN" altLang="en-US" sz="2800" dirty="0">
                <a:solidFill>
                  <a:schemeClr val="bg1">
                    <a:lumMod val="85000"/>
                  </a:schemeClr>
                </a:solidFill>
                <a:latin typeface="微软雅黑"/>
                <a:ea typeface="微软雅黑"/>
                <a:cs typeface="微软雅黑"/>
              </a:endParaRPr>
            </a:p>
          </p:txBody>
        </p:sp>
        <p:sp>
          <p:nvSpPr>
            <p:cNvPr id="8" name="文本框 7"/>
            <p:cNvSpPr txBox="1"/>
            <p:nvPr/>
          </p:nvSpPr>
          <p:spPr>
            <a:xfrm>
              <a:off x="10205184" y="5486400"/>
              <a:ext cx="1620957" cy="954107"/>
            </a:xfrm>
            <a:prstGeom prst="rect">
              <a:avLst/>
            </a:prstGeom>
            <a:noFill/>
          </p:spPr>
          <p:txBody>
            <a:bodyPr wrap="none" rtlCol="0">
              <a:spAutoFit/>
            </a:bodyPr>
            <a:lstStyle/>
            <a:p>
              <a:pPr algn="ctr"/>
              <a:r>
                <a:rPr kumimoji="1" lang="zh-CN" altLang="en-US" sz="2800" dirty="0" smtClean="0">
                  <a:solidFill>
                    <a:schemeClr val="bg1">
                      <a:lumMod val="85000"/>
                    </a:schemeClr>
                  </a:solidFill>
                  <a:latin typeface="微软雅黑"/>
                  <a:ea typeface="微软雅黑"/>
                  <a:cs typeface="微软雅黑"/>
                </a:rPr>
                <a:t>特定</a:t>
              </a:r>
            </a:p>
            <a:p>
              <a:pPr algn="ctr"/>
              <a:r>
                <a:rPr kumimoji="1" lang="zh-CN" altLang="en-US" sz="2800" dirty="0" smtClean="0">
                  <a:solidFill>
                    <a:schemeClr val="bg1">
                      <a:lumMod val="85000"/>
                    </a:schemeClr>
                  </a:solidFill>
                  <a:latin typeface="微软雅黑"/>
                  <a:ea typeface="微软雅黑"/>
                  <a:cs typeface="微软雅黑"/>
                </a:rPr>
                <a:t>通联行为</a:t>
              </a:r>
              <a:endParaRPr kumimoji="1" lang="zh-CN" altLang="en-US" sz="2800" dirty="0">
                <a:solidFill>
                  <a:schemeClr val="bg1">
                    <a:lumMod val="85000"/>
                  </a:schemeClr>
                </a:solidFill>
                <a:latin typeface="微软雅黑"/>
                <a:ea typeface="微软雅黑"/>
                <a:cs typeface="微软雅黑"/>
              </a:endParaRPr>
            </a:p>
          </p:txBody>
        </p:sp>
      </p:grpSp>
      <p:pic>
        <p:nvPicPr>
          <p:cNvPr id="9" name="Picture 22"/>
          <p:cNvPicPr>
            <a:picLocks noChangeAspect="1"/>
          </p:cNvPicPr>
          <p:nvPr/>
        </p:nvPicPr>
        <p:blipFill rotWithShape="1">
          <a:blip r:embed="rId5" cstate="email">
            <a:alphaModFix amt="54000"/>
            <a:extLst>
              <a:ext uri="{28A0092B-C50C-407E-A947-70E740481C1C}">
                <a14:useLocalDpi xmlns:a14="http://schemas.microsoft.com/office/drawing/2010/main"/>
              </a:ext>
            </a:extLst>
          </a:blip>
          <a:srcRect t="-11890"/>
          <a:stretch/>
        </p:blipFill>
        <p:spPr>
          <a:xfrm flipH="1">
            <a:off x="0" y="608215"/>
            <a:ext cx="18003838" cy="9651798"/>
          </a:xfrm>
          <a:prstGeom prst="rect">
            <a:avLst/>
          </a:prstGeom>
        </p:spPr>
      </p:pic>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800"/>
                                        <p:tgtEl>
                                          <p:spTgt spid="2"/>
                                        </p:tgtEl>
                                      </p:cBhvr>
                                    </p:animEffect>
                                  </p:childTnLst>
                                </p:cTn>
                              </p:par>
                            </p:childTnLst>
                          </p:cTn>
                        </p:par>
                        <p:par>
                          <p:cTn id="8" fill="hold">
                            <p:stCondLst>
                              <p:cond delay="8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8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6" name="组 5"/>
          <p:cNvGrpSpPr/>
          <p:nvPr/>
        </p:nvGrpSpPr>
        <p:grpSpPr>
          <a:xfrm>
            <a:off x="2631024" y="2972590"/>
            <a:ext cx="4366676" cy="3153864"/>
            <a:chOff x="2631024" y="2972590"/>
            <a:chExt cx="4366676" cy="3153864"/>
          </a:xfrm>
        </p:grpSpPr>
        <p:sp>
          <p:nvSpPr>
            <p:cNvPr id="2" name="矩形 1"/>
            <p:cNvSpPr/>
            <p:nvPr/>
          </p:nvSpPr>
          <p:spPr>
            <a:xfrm>
              <a:off x="2631024" y="2972590"/>
              <a:ext cx="2899952" cy="584776"/>
            </a:xfrm>
            <a:prstGeom prst="rect">
              <a:avLst/>
            </a:prstGeom>
          </p:spPr>
          <p:txBody>
            <a:bodyPr wrap="none">
              <a:spAutoFit/>
            </a:bodyPr>
            <a:lstStyle/>
            <a:p>
              <a:r>
                <a:rPr lang="zh-CN" altLang="en-US" sz="3200" dirty="0" smtClean="0">
                  <a:solidFill>
                    <a:srgbClr val="C35954"/>
                  </a:solidFill>
                  <a:latin typeface="微软雅黑"/>
                  <a:ea typeface="微软雅黑"/>
                  <a:cs typeface="微软雅黑"/>
                </a:rPr>
                <a:t>（</a:t>
              </a:r>
              <a:r>
                <a:rPr lang="en-US" altLang="zh-CN" sz="3200" dirty="0" smtClean="0">
                  <a:solidFill>
                    <a:srgbClr val="C35954"/>
                  </a:solidFill>
                  <a:latin typeface="微软雅黑"/>
                  <a:ea typeface="微软雅黑"/>
                  <a:cs typeface="微软雅黑"/>
                </a:rPr>
                <a:t>1</a:t>
              </a:r>
              <a:r>
                <a:rPr lang="zh-CN" altLang="en-US" sz="3200" dirty="0" smtClean="0">
                  <a:solidFill>
                    <a:srgbClr val="C35954"/>
                  </a:solidFill>
                  <a:latin typeface="微软雅黑"/>
                  <a:ea typeface="微软雅黑"/>
                  <a:cs typeface="微软雅黑"/>
                </a:rPr>
                <a:t>）涉警行为</a:t>
              </a:r>
              <a:endParaRPr lang="zh-CN" altLang="en-US" dirty="0"/>
            </a:p>
          </p:txBody>
        </p:sp>
        <p:sp>
          <p:nvSpPr>
            <p:cNvPr id="3" name="文本框 2"/>
            <p:cNvSpPr txBox="1"/>
            <p:nvPr/>
          </p:nvSpPr>
          <p:spPr>
            <a:xfrm>
              <a:off x="2832100" y="3900204"/>
              <a:ext cx="4165600" cy="2226250"/>
            </a:xfrm>
            <a:prstGeom prst="rect">
              <a:avLst/>
            </a:prstGeom>
            <a:noFill/>
          </p:spPr>
          <p:txBody>
            <a:bodyPr wrap="square" rtlCol="0">
              <a:spAutoFit/>
            </a:bodyPr>
            <a:lstStyle/>
            <a:p>
              <a:pPr algn="just">
                <a:lnSpc>
                  <a:spcPct val="140000"/>
                </a:lnSpc>
              </a:pPr>
              <a:r>
                <a:rPr kumimoji="1" lang="en-US" altLang="zh-CN" sz="2000" dirty="0" smtClean="0">
                  <a:solidFill>
                    <a:schemeClr val="bg1">
                      <a:lumMod val="85000"/>
                    </a:schemeClr>
                  </a:solidFill>
                  <a:latin typeface="微软雅黑"/>
                  <a:ea typeface="微软雅黑"/>
                  <a:cs typeface="微软雅黑"/>
                </a:rPr>
                <a:t>644</a:t>
              </a:r>
              <a:r>
                <a:rPr kumimoji="1" lang="zh-CN" altLang="en-US" sz="2000" dirty="0" smtClean="0">
                  <a:solidFill>
                    <a:schemeClr val="bg1">
                      <a:lumMod val="85000"/>
                    </a:schemeClr>
                  </a:solidFill>
                  <a:latin typeface="微软雅黑"/>
                  <a:ea typeface="微软雅黑"/>
                  <a:cs typeface="微软雅黑"/>
                </a:rPr>
                <a:t>名隐性涉毒人员在历史共计涉警记录</a:t>
              </a:r>
              <a:r>
                <a:rPr kumimoji="1" lang="en-US" altLang="zh-CN" sz="2000" dirty="0" smtClean="0">
                  <a:solidFill>
                    <a:schemeClr val="bg1">
                      <a:lumMod val="85000"/>
                    </a:schemeClr>
                  </a:solidFill>
                  <a:latin typeface="微软雅黑"/>
                  <a:ea typeface="微软雅黑"/>
                  <a:cs typeface="微软雅黑"/>
                </a:rPr>
                <a:t>561</a:t>
              </a:r>
              <a:r>
                <a:rPr kumimoji="1" lang="zh-CN" altLang="en-US" sz="2000" dirty="0" smtClean="0">
                  <a:solidFill>
                    <a:schemeClr val="bg1">
                      <a:lumMod val="85000"/>
                    </a:schemeClr>
                  </a:solidFill>
                  <a:latin typeface="微软雅黑"/>
                  <a:ea typeface="微软雅黑"/>
                  <a:cs typeface="微软雅黑"/>
                </a:rPr>
                <a:t>人次，人均</a:t>
              </a:r>
              <a:r>
                <a:rPr kumimoji="1" lang="en-US" altLang="zh-CN" sz="2000" dirty="0" smtClean="0">
                  <a:solidFill>
                    <a:schemeClr val="bg1">
                      <a:lumMod val="85000"/>
                    </a:schemeClr>
                  </a:solidFill>
                  <a:latin typeface="微软雅黑"/>
                  <a:ea typeface="微软雅黑"/>
                  <a:cs typeface="微软雅黑"/>
                </a:rPr>
                <a:t>0.87</a:t>
              </a:r>
              <a:r>
                <a:rPr kumimoji="1" lang="zh-CN" altLang="en-US" sz="2000" dirty="0" smtClean="0">
                  <a:solidFill>
                    <a:schemeClr val="bg1">
                      <a:lumMod val="85000"/>
                    </a:schemeClr>
                  </a:solidFill>
                  <a:latin typeface="微软雅黑"/>
                  <a:ea typeface="微软雅黑"/>
                  <a:cs typeface="微软雅黑"/>
                </a:rPr>
                <a:t>次涉警记录；而扬州市年龄在</a:t>
              </a:r>
              <a:r>
                <a:rPr kumimoji="1" lang="en-US" altLang="zh-CN" sz="2000" dirty="0" smtClean="0">
                  <a:solidFill>
                    <a:schemeClr val="bg1">
                      <a:lumMod val="85000"/>
                    </a:schemeClr>
                  </a:solidFill>
                  <a:latin typeface="微软雅黑"/>
                  <a:ea typeface="微软雅黑"/>
                  <a:cs typeface="微软雅黑"/>
                </a:rPr>
                <a:t>18-47</a:t>
              </a:r>
              <a:r>
                <a:rPr kumimoji="1" lang="zh-CN" altLang="en-US" sz="2000" dirty="0" smtClean="0">
                  <a:solidFill>
                    <a:schemeClr val="bg1">
                      <a:lumMod val="85000"/>
                    </a:schemeClr>
                  </a:solidFill>
                  <a:latin typeface="微软雅黑"/>
                  <a:ea typeface="微软雅黑"/>
                  <a:cs typeface="微软雅黑"/>
                </a:rPr>
                <a:t>周岁的</a:t>
              </a:r>
              <a:r>
                <a:rPr kumimoji="1" lang="en-US" altLang="zh-CN" sz="2000" dirty="0" smtClean="0">
                  <a:solidFill>
                    <a:schemeClr val="bg1">
                      <a:lumMod val="85000"/>
                    </a:schemeClr>
                  </a:solidFill>
                  <a:latin typeface="微软雅黑"/>
                  <a:ea typeface="微软雅黑"/>
                  <a:cs typeface="微软雅黑"/>
                </a:rPr>
                <a:t>1273849</a:t>
              </a:r>
              <a:r>
                <a:rPr kumimoji="1" lang="zh-CN" altLang="en-US" sz="2000" dirty="0" smtClean="0">
                  <a:solidFill>
                    <a:schemeClr val="bg1">
                      <a:lumMod val="85000"/>
                    </a:schemeClr>
                  </a:solidFill>
                  <a:latin typeface="微软雅黑"/>
                  <a:ea typeface="微软雅黑"/>
                  <a:cs typeface="微软雅黑"/>
                </a:rPr>
                <a:t>名实有人口中，人均涉警</a:t>
              </a:r>
              <a:r>
                <a:rPr kumimoji="1" lang="en-US" altLang="zh-CN" sz="2000" dirty="0" smtClean="0">
                  <a:solidFill>
                    <a:schemeClr val="bg1">
                      <a:lumMod val="85000"/>
                    </a:schemeClr>
                  </a:solidFill>
                  <a:latin typeface="微软雅黑"/>
                  <a:ea typeface="微软雅黑"/>
                  <a:cs typeface="微软雅黑"/>
                </a:rPr>
                <a:t>0.25</a:t>
              </a:r>
              <a:r>
                <a:rPr kumimoji="1" lang="zh-CN" altLang="en-US" sz="2000" dirty="0" smtClean="0">
                  <a:solidFill>
                    <a:schemeClr val="bg1">
                      <a:lumMod val="85000"/>
                    </a:schemeClr>
                  </a:solidFill>
                  <a:latin typeface="微软雅黑"/>
                  <a:ea typeface="微软雅黑"/>
                  <a:cs typeface="微软雅黑"/>
                </a:rPr>
                <a:t>次。</a:t>
              </a:r>
              <a:endParaRPr kumimoji="1" lang="zh-CN" altLang="en-US" sz="2000" dirty="0"/>
            </a:p>
          </p:txBody>
        </p:sp>
      </p:grpSp>
      <p:pic>
        <p:nvPicPr>
          <p:cNvPr id="4" name="图片 3" descr="ppt-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656" y="2387223"/>
            <a:ext cx="6392624" cy="4586013"/>
          </a:xfrm>
          <a:prstGeom prst="rect">
            <a:avLst/>
          </a:prstGeom>
        </p:spPr>
      </p:pic>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900"/>
                                        <p:tgtEl>
                                          <p:spTgt spid="6"/>
                                        </p:tgtEl>
                                      </p:cBhvr>
                                    </p:animEffect>
                                  </p:childTnLst>
                                </p:cTn>
                              </p:par>
                            </p:childTnLst>
                          </p:cTn>
                        </p:par>
                        <p:par>
                          <p:cTn id="8" fill="hold">
                            <p:stCondLst>
                              <p:cond delay="9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2"/>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7" name="组 6"/>
          <p:cNvGrpSpPr/>
          <p:nvPr/>
        </p:nvGrpSpPr>
        <p:grpSpPr>
          <a:xfrm>
            <a:off x="2631024" y="2218000"/>
            <a:ext cx="13091576" cy="1758814"/>
            <a:chOff x="2631024" y="2218000"/>
            <a:chExt cx="13091576" cy="1758814"/>
          </a:xfrm>
        </p:grpSpPr>
        <p:sp>
          <p:nvSpPr>
            <p:cNvPr id="2" name="矩形 1"/>
            <p:cNvSpPr/>
            <p:nvPr/>
          </p:nvSpPr>
          <p:spPr>
            <a:xfrm>
              <a:off x="2631024" y="2218000"/>
              <a:ext cx="3708267" cy="584776"/>
            </a:xfrm>
            <a:prstGeom prst="rect">
              <a:avLst/>
            </a:prstGeom>
          </p:spPr>
          <p:txBody>
            <a:bodyPr wrap="none">
              <a:spAutoFit/>
            </a:bodyPr>
            <a:lstStyle/>
            <a:p>
              <a:r>
                <a:rPr lang="zh-CN" altLang="en-US" sz="3200" dirty="0" smtClean="0">
                  <a:solidFill>
                    <a:srgbClr val="C35954"/>
                  </a:solidFill>
                  <a:latin typeface="微软雅黑"/>
                  <a:ea typeface="微软雅黑"/>
                  <a:cs typeface="微软雅黑"/>
                </a:rPr>
                <a:t>（</a:t>
              </a:r>
              <a:r>
                <a:rPr lang="en-US" altLang="zh-CN" sz="3200" dirty="0" smtClean="0">
                  <a:solidFill>
                    <a:srgbClr val="C35954"/>
                  </a:solidFill>
                  <a:latin typeface="微软雅黑"/>
                  <a:ea typeface="微软雅黑"/>
                  <a:cs typeface="微软雅黑"/>
                </a:rPr>
                <a:t>2</a:t>
              </a:r>
              <a:r>
                <a:rPr lang="zh-CN" altLang="en-US" sz="3200" dirty="0" smtClean="0">
                  <a:solidFill>
                    <a:srgbClr val="C35954"/>
                  </a:solidFill>
                  <a:latin typeface="微软雅黑"/>
                  <a:ea typeface="微软雅黑"/>
                  <a:cs typeface="微软雅黑"/>
                </a:rPr>
                <a:t>）特定通联行为</a:t>
              </a:r>
              <a:endParaRPr lang="zh-CN" altLang="en-US" dirty="0"/>
            </a:p>
          </p:txBody>
        </p:sp>
        <p:sp>
          <p:nvSpPr>
            <p:cNvPr id="3" name="文本框 2"/>
            <p:cNvSpPr txBox="1"/>
            <p:nvPr/>
          </p:nvSpPr>
          <p:spPr>
            <a:xfrm>
              <a:off x="2832100" y="2959100"/>
              <a:ext cx="12890500" cy="1017714"/>
            </a:xfrm>
            <a:prstGeom prst="rect">
              <a:avLst/>
            </a:prstGeom>
            <a:noFill/>
          </p:spPr>
          <p:txBody>
            <a:bodyPr wrap="square" rtlCol="0">
              <a:spAutoFit/>
            </a:bodyPr>
            <a:lstStyle/>
            <a:p>
              <a:pPr algn="just">
                <a:lnSpc>
                  <a:spcPct val="140000"/>
                </a:lnSpc>
              </a:pPr>
              <a:r>
                <a:rPr kumimoji="1" lang="zh-CN" altLang="en-US" sz="2200" dirty="0" smtClean="0">
                  <a:solidFill>
                    <a:schemeClr val="bg1">
                      <a:lumMod val="85000"/>
                    </a:schemeClr>
                  </a:solidFill>
                  <a:latin typeface="微软雅黑"/>
                  <a:ea typeface="微软雅黑"/>
                  <a:cs typeface="微软雅黑"/>
                </a:rPr>
                <a:t>抽取</a:t>
              </a:r>
              <a:r>
                <a:rPr kumimoji="1" lang="en-US" altLang="zh-CN" sz="2200" dirty="0" smtClean="0">
                  <a:solidFill>
                    <a:schemeClr val="bg1">
                      <a:lumMod val="85000"/>
                    </a:schemeClr>
                  </a:solidFill>
                  <a:latin typeface="微软雅黑"/>
                  <a:ea typeface="微软雅黑"/>
                  <a:cs typeface="微软雅黑"/>
                </a:rPr>
                <a:t>2017</a:t>
              </a:r>
              <a:r>
                <a:rPr kumimoji="1" lang="zh-CN" altLang="en-US" sz="2200" dirty="0" smtClean="0">
                  <a:solidFill>
                    <a:schemeClr val="bg1">
                      <a:lumMod val="85000"/>
                    </a:schemeClr>
                  </a:solidFill>
                  <a:latin typeface="微软雅黑"/>
                  <a:ea typeface="微软雅黑"/>
                  <a:cs typeface="微软雅黑"/>
                </a:rPr>
                <a:t>年</a:t>
              </a:r>
              <a:r>
                <a:rPr kumimoji="1" lang="en-US" altLang="zh-CN" sz="2200" dirty="0" smtClean="0">
                  <a:solidFill>
                    <a:schemeClr val="bg1">
                      <a:lumMod val="85000"/>
                    </a:schemeClr>
                  </a:solidFill>
                  <a:latin typeface="微软雅黑"/>
                  <a:ea typeface="微软雅黑"/>
                  <a:cs typeface="微软雅黑"/>
                </a:rPr>
                <a:t>7</a:t>
              </a:r>
              <a:r>
                <a:rPr kumimoji="1" lang="zh-CN" altLang="en-US" sz="2200" dirty="0" smtClean="0">
                  <a:solidFill>
                    <a:schemeClr val="bg1">
                      <a:lumMod val="85000"/>
                    </a:schemeClr>
                  </a:solidFill>
                  <a:latin typeface="微软雅黑"/>
                  <a:ea typeface="微软雅黑"/>
                  <a:cs typeface="微软雅黑"/>
                </a:rPr>
                <a:t>月以来蛛网库内涉毒人员</a:t>
              </a:r>
              <a:r>
                <a:rPr kumimoji="1" lang="en-US" altLang="zh-CN" sz="2200" dirty="0" smtClean="0">
                  <a:solidFill>
                    <a:schemeClr val="bg1">
                      <a:lumMod val="85000"/>
                    </a:schemeClr>
                  </a:solidFill>
                  <a:latin typeface="微软雅黑"/>
                  <a:ea typeface="微软雅黑"/>
                  <a:cs typeface="微软雅黑"/>
                </a:rPr>
                <a:t>211</a:t>
              </a:r>
              <a:r>
                <a:rPr kumimoji="1" lang="zh-CN" altLang="en-US" sz="2200" dirty="0" smtClean="0">
                  <a:solidFill>
                    <a:schemeClr val="bg1">
                      <a:lumMod val="85000"/>
                    </a:schemeClr>
                  </a:solidFill>
                  <a:latin typeface="微软雅黑"/>
                  <a:ea typeface="微软雅黑"/>
                  <a:cs typeface="微软雅黑"/>
                </a:rPr>
                <a:t>人，提取这</a:t>
              </a:r>
              <a:r>
                <a:rPr kumimoji="1" lang="en-US" altLang="zh-CN" sz="2200" dirty="0" smtClean="0">
                  <a:solidFill>
                    <a:schemeClr val="bg1">
                      <a:lumMod val="85000"/>
                    </a:schemeClr>
                  </a:solidFill>
                  <a:latin typeface="微软雅黑"/>
                  <a:ea typeface="微软雅黑"/>
                  <a:cs typeface="微软雅黑"/>
                </a:rPr>
                <a:t>211</a:t>
              </a:r>
              <a:r>
                <a:rPr kumimoji="1" lang="zh-CN" altLang="en-US" sz="2200" dirty="0" smtClean="0">
                  <a:solidFill>
                    <a:schemeClr val="bg1">
                      <a:lumMod val="85000"/>
                    </a:schemeClr>
                  </a:solidFill>
                  <a:latin typeface="微软雅黑"/>
                  <a:ea typeface="微软雅黑"/>
                  <a:cs typeface="微软雅黑"/>
                </a:rPr>
                <a:t>名涉毒人员的通讯录号码，对通讯录中能够比中身份的人员进行比对。</a:t>
              </a:r>
              <a:endParaRPr kumimoji="1" lang="zh-CN" altLang="en-US" sz="2200" dirty="0"/>
            </a:p>
          </p:txBody>
        </p:sp>
      </p:grpSp>
      <p:sp>
        <p:nvSpPr>
          <p:cNvPr id="6" name="文本框 5"/>
          <p:cNvSpPr txBox="1"/>
          <p:nvPr/>
        </p:nvSpPr>
        <p:spPr>
          <a:xfrm>
            <a:off x="2832100" y="7262318"/>
            <a:ext cx="12890500" cy="933589"/>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被这</a:t>
            </a:r>
            <a:r>
              <a:rPr kumimoji="1" lang="en-US" altLang="zh-CN" sz="2000" dirty="0" smtClean="0">
                <a:solidFill>
                  <a:schemeClr val="bg1">
                    <a:lumMod val="85000"/>
                  </a:schemeClr>
                </a:solidFill>
                <a:latin typeface="微软雅黑"/>
                <a:ea typeface="微软雅黑"/>
                <a:cs typeface="微软雅黑"/>
              </a:rPr>
              <a:t>211</a:t>
            </a:r>
            <a:r>
              <a:rPr kumimoji="1" lang="zh-CN" altLang="en-US" sz="2000" dirty="0" smtClean="0">
                <a:solidFill>
                  <a:schemeClr val="bg1">
                    <a:lumMod val="85000"/>
                  </a:schemeClr>
                </a:solidFill>
                <a:latin typeface="微软雅黑"/>
                <a:ea typeface="微软雅黑"/>
                <a:cs typeface="微软雅黑"/>
              </a:rPr>
              <a:t>名涉毒人员中的三名涉毒人员存为关系人的</a:t>
            </a:r>
            <a:r>
              <a:rPr kumimoji="1" lang="en-US" altLang="zh-CN" sz="2000" dirty="0" smtClean="0">
                <a:solidFill>
                  <a:schemeClr val="bg1">
                    <a:lumMod val="85000"/>
                  </a:schemeClr>
                </a:solidFill>
                <a:latin typeface="微软雅黑"/>
                <a:ea typeface="微软雅黑"/>
                <a:cs typeface="微软雅黑"/>
              </a:rPr>
              <a:t>194</a:t>
            </a:r>
            <a:r>
              <a:rPr kumimoji="1" lang="zh-CN" altLang="en-US" sz="2000" dirty="0" smtClean="0">
                <a:solidFill>
                  <a:schemeClr val="bg1">
                    <a:lumMod val="85000"/>
                  </a:schemeClr>
                </a:solidFill>
                <a:latin typeface="微软雅黑"/>
                <a:ea typeface="微软雅黑"/>
                <a:cs typeface="微软雅黑"/>
              </a:rPr>
              <a:t>人，这</a:t>
            </a:r>
            <a:r>
              <a:rPr kumimoji="1" lang="en-US" altLang="zh-CN" sz="2000" dirty="0" smtClean="0">
                <a:solidFill>
                  <a:schemeClr val="bg1">
                    <a:lumMod val="85000"/>
                  </a:schemeClr>
                </a:solidFill>
                <a:latin typeface="微软雅黑"/>
                <a:ea typeface="微软雅黑"/>
                <a:cs typeface="微软雅黑"/>
              </a:rPr>
              <a:t>194</a:t>
            </a:r>
            <a:r>
              <a:rPr kumimoji="1" lang="zh-CN" altLang="en-US" sz="2000" dirty="0" smtClean="0">
                <a:solidFill>
                  <a:schemeClr val="bg1">
                    <a:lumMod val="85000"/>
                  </a:schemeClr>
                </a:solidFill>
                <a:latin typeface="微软雅黑"/>
                <a:ea typeface="微软雅黑"/>
                <a:cs typeface="微软雅黑"/>
              </a:rPr>
              <a:t>人因涉毒被公安机关打击处理过的共</a:t>
            </a:r>
            <a:r>
              <a:rPr kumimoji="1" lang="en-US" altLang="zh-CN" sz="2000" dirty="0" smtClean="0">
                <a:solidFill>
                  <a:schemeClr val="bg1">
                    <a:lumMod val="85000"/>
                  </a:schemeClr>
                </a:solidFill>
                <a:latin typeface="微软雅黑"/>
                <a:ea typeface="微软雅黑"/>
                <a:cs typeface="微软雅黑"/>
              </a:rPr>
              <a:t>49</a:t>
            </a:r>
            <a:r>
              <a:rPr kumimoji="1" lang="zh-CN" altLang="en-US" sz="2000" dirty="0" smtClean="0">
                <a:solidFill>
                  <a:schemeClr val="bg1">
                    <a:lumMod val="85000"/>
                  </a:schemeClr>
                </a:solidFill>
                <a:latin typeface="微软雅黑"/>
                <a:ea typeface="微软雅黑"/>
                <a:cs typeface="微软雅黑"/>
              </a:rPr>
              <a:t>人，占比</a:t>
            </a:r>
            <a:r>
              <a:rPr kumimoji="1" lang="en-US" altLang="zh-CN" sz="2000" dirty="0" smtClean="0">
                <a:solidFill>
                  <a:schemeClr val="bg1">
                    <a:lumMod val="85000"/>
                  </a:schemeClr>
                </a:solidFill>
                <a:latin typeface="微软雅黑"/>
                <a:ea typeface="微软雅黑"/>
                <a:cs typeface="微软雅黑"/>
              </a:rPr>
              <a:t>25.3%</a:t>
            </a:r>
            <a:r>
              <a:rPr kumimoji="1" lang="zh-CN" altLang="en-US" sz="2000" dirty="0" smtClean="0">
                <a:solidFill>
                  <a:schemeClr val="bg1">
                    <a:lumMod val="85000"/>
                  </a:schemeClr>
                </a:solidFill>
                <a:latin typeface="微软雅黑"/>
                <a:ea typeface="微软雅黑"/>
                <a:cs typeface="微软雅黑"/>
              </a:rPr>
              <a:t>；</a:t>
            </a:r>
            <a:endParaRPr kumimoji="1" lang="zh-CN" altLang="en-US" sz="2000" dirty="0"/>
          </a:p>
        </p:txBody>
      </p:sp>
      <p:grpSp>
        <p:nvGrpSpPr>
          <p:cNvPr id="9" name="组 8"/>
          <p:cNvGrpSpPr/>
          <p:nvPr/>
        </p:nvGrpSpPr>
        <p:grpSpPr>
          <a:xfrm>
            <a:off x="2832100" y="4877713"/>
            <a:ext cx="12890500" cy="1076842"/>
            <a:chOff x="2832100" y="4877713"/>
            <a:chExt cx="12890500" cy="1076842"/>
          </a:xfrm>
        </p:grpSpPr>
        <p:sp>
          <p:nvSpPr>
            <p:cNvPr id="4" name="文本框 3"/>
            <p:cNvSpPr txBox="1"/>
            <p:nvPr/>
          </p:nvSpPr>
          <p:spPr>
            <a:xfrm>
              <a:off x="2832100" y="4877713"/>
              <a:ext cx="12890500" cy="933589"/>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被这</a:t>
              </a:r>
              <a:r>
                <a:rPr kumimoji="1" lang="en-US" altLang="zh-CN" sz="2000" dirty="0" smtClean="0">
                  <a:solidFill>
                    <a:schemeClr val="bg1">
                      <a:lumMod val="85000"/>
                    </a:schemeClr>
                  </a:solidFill>
                  <a:latin typeface="微软雅黑"/>
                  <a:ea typeface="微软雅黑"/>
                  <a:cs typeface="微软雅黑"/>
                </a:rPr>
                <a:t>211</a:t>
              </a:r>
              <a:r>
                <a:rPr kumimoji="1" lang="zh-CN" altLang="en-US" sz="2000" dirty="0" smtClean="0">
                  <a:solidFill>
                    <a:schemeClr val="bg1">
                      <a:lumMod val="85000"/>
                    </a:schemeClr>
                  </a:solidFill>
                  <a:latin typeface="微软雅黑"/>
                  <a:ea typeface="微软雅黑"/>
                  <a:cs typeface="微软雅黑"/>
                </a:rPr>
                <a:t>名涉毒人员中的一名涉毒人员存为关系人的</a:t>
              </a:r>
              <a:r>
                <a:rPr kumimoji="1" lang="en-US" altLang="zh-CN" sz="2000" dirty="0" smtClean="0">
                  <a:solidFill>
                    <a:schemeClr val="bg1">
                      <a:lumMod val="85000"/>
                    </a:schemeClr>
                  </a:solidFill>
                  <a:latin typeface="微软雅黑"/>
                  <a:ea typeface="微软雅黑"/>
                  <a:cs typeface="微软雅黑"/>
                </a:rPr>
                <a:t>3558</a:t>
              </a:r>
              <a:r>
                <a:rPr kumimoji="1" lang="zh-CN" altLang="en-US" sz="2000" dirty="0" smtClean="0">
                  <a:solidFill>
                    <a:schemeClr val="bg1">
                      <a:lumMod val="85000"/>
                    </a:schemeClr>
                  </a:solidFill>
                  <a:latin typeface="微软雅黑"/>
                  <a:ea typeface="微软雅黑"/>
                  <a:cs typeface="微软雅黑"/>
                </a:rPr>
                <a:t>人，这</a:t>
              </a:r>
              <a:r>
                <a:rPr kumimoji="1" lang="en-US" altLang="zh-CN" sz="2000" dirty="0" smtClean="0">
                  <a:solidFill>
                    <a:schemeClr val="bg1">
                      <a:lumMod val="85000"/>
                    </a:schemeClr>
                  </a:solidFill>
                  <a:latin typeface="微软雅黑"/>
                  <a:ea typeface="微软雅黑"/>
                  <a:cs typeface="微软雅黑"/>
                </a:rPr>
                <a:t>3558</a:t>
              </a:r>
              <a:r>
                <a:rPr kumimoji="1" lang="zh-CN" altLang="en-US" sz="2000" dirty="0" smtClean="0">
                  <a:solidFill>
                    <a:schemeClr val="bg1">
                      <a:lumMod val="85000"/>
                    </a:schemeClr>
                  </a:solidFill>
                  <a:latin typeface="微软雅黑"/>
                  <a:ea typeface="微软雅黑"/>
                  <a:cs typeface="微软雅黑"/>
                </a:rPr>
                <a:t>人中因涉毒被公安机关打击处理过的共</a:t>
              </a:r>
              <a:r>
                <a:rPr kumimoji="1" lang="en-US" altLang="zh-CN" sz="2000" dirty="0" smtClean="0">
                  <a:solidFill>
                    <a:schemeClr val="bg1">
                      <a:lumMod val="85000"/>
                    </a:schemeClr>
                  </a:solidFill>
                  <a:latin typeface="微软雅黑"/>
                  <a:ea typeface="微软雅黑"/>
                  <a:cs typeface="微软雅黑"/>
                </a:rPr>
                <a:t>420</a:t>
              </a:r>
              <a:r>
                <a:rPr kumimoji="1" lang="zh-CN" altLang="en-US" sz="2000" dirty="0" smtClean="0">
                  <a:solidFill>
                    <a:schemeClr val="bg1">
                      <a:lumMod val="85000"/>
                    </a:schemeClr>
                  </a:solidFill>
                  <a:latin typeface="微软雅黑"/>
                  <a:ea typeface="微软雅黑"/>
                  <a:cs typeface="微软雅黑"/>
                </a:rPr>
                <a:t>人，占比</a:t>
              </a:r>
              <a:r>
                <a:rPr kumimoji="1" lang="en-US" altLang="zh-CN" sz="2000" dirty="0" smtClean="0">
                  <a:solidFill>
                    <a:schemeClr val="bg1">
                      <a:lumMod val="85000"/>
                    </a:schemeClr>
                  </a:solidFill>
                  <a:latin typeface="微软雅黑"/>
                  <a:ea typeface="微软雅黑"/>
                  <a:cs typeface="微软雅黑"/>
                </a:rPr>
                <a:t>11.8%</a:t>
              </a:r>
              <a:r>
                <a:rPr kumimoji="1" lang="zh-CN" altLang="en-US" sz="2000" dirty="0" smtClean="0">
                  <a:solidFill>
                    <a:schemeClr val="bg1">
                      <a:lumMod val="85000"/>
                    </a:schemeClr>
                  </a:solidFill>
                  <a:latin typeface="微软雅黑"/>
                  <a:ea typeface="微软雅黑"/>
                  <a:cs typeface="微软雅黑"/>
                </a:rPr>
                <a:t>； </a:t>
              </a:r>
              <a:endParaRPr kumimoji="1" lang="zh-CN" altLang="en-US" sz="2000" dirty="0"/>
            </a:p>
          </p:txBody>
        </p:sp>
        <p:cxnSp>
          <p:nvCxnSpPr>
            <p:cNvPr id="8" name="直线连接符 7"/>
            <p:cNvCxnSpPr/>
            <p:nvPr/>
          </p:nvCxnSpPr>
          <p:spPr>
            <a:xfrm>
              <a:off x="2936857" y="5954555"/>
              <a:ext cx="12643223"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grpSp>
      <p:grpSp>
        <p:nvGrpSpPr>
          <p:cNvPr id="11" name="组 10"/>
          <p:cNvGrpSpPr/>
          <p:nvPr/>
        </p:nvGrpSpPr>
        <p:grpSpPr>
          <a:xfrm>
            <a:off x="2832100" y="6079279"/>
            <a:ext cx="12890500" cy="1077167"/>
            <a:chOff x="2832100" y="6079279"/>
            <a:chExt cx="12890500" cy="1077167"/>
          </a:xfrm>
        </p:grpSpPr>
        <p:sp>
          <p:nvSpPr>
            <p:cNvPr id="5" name="文本框 4"/>
            <p:cNvSpPr txBox="1"/>
            <p:nvPr/>
          </p:nvSpPr>
          <p:spPr>
            <a:xfrm>
              <a:off x="2832100" y="6079279"/>
              <a:ext cx="12890500" cy="933589"/>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被这</a:t>
              </a:r>
              <a:r>
                <a:rPr kumimoji="1" lang="en-US" altLang="zh-CN" sz="2000" dirty="0" smtClean="0">
                  <a:solidFill>
                    <a:schemeClr val="bg1">
                      <a:lumMod val="85000"/>
                    </a:schemeClr>
                  </a:solidFill>
                  <a:latin typeface="微软雅黑"/>
                  <a:ea typeface="微软雅黑"/>
                  <a:cs typeface="微软雅黑"/>
                </a:rPr>
                <a:t>211</a:t>
              </a:r>
              <a:r>
                <a:rPr kumimoji="1" lang="zh-CN" altLang="en-US" sz="2000" dirty="0" smtClean="0">
                  <a:solidFill>
                    <a:schemeClr val="bg1">
                      <a:lumMod val="85000"/>
                    </a:schemeClr>
                  </a:solidFill>
                  <a:latin typeface="微软雅黑"/>
                  <a:ea typeface="微软雅黑"/>
                  <a:cs typeface="微软雅黑"/>
                </a:rPr>
                <a:t>名涉毒人员中的两名涉毒人员存为关系人的</a:t>
              </a:r>
              <a:r>
                <a:rPr kumimoji="1" lang="en-US" altLang="zh-CN" sz="2000" dirty="0" smtClean="0">
                  <a:solidFill>
                    <a:schemeClr val="bg1">
                      <a:lumMod val="85000"/>
                    </a:schemeClr>
                  </a:solidFill>
                  <a:latin typeface="微软雅黑"/>
                  <a:ea typeface="微软雅黑"/>
                  <a:cs typeface="微软雅黑"/>
                </a:rPr>
                <a:t>873</a:t>
              </a:r>
              <a:r>
                <a:rPr kumimoji="1" lang="zh-CN" altLang="en-US" sz="2000" dirty="0" smtClean="0">
                  <a:solidFill>
                    <a:schemeClr val="bg1">
                      <a:lumMod val="85000"/>
                    </a:schemeClr>
                  </a:solidFill>
                  <a:latin typeface="微软雅黑"/>
                  <a:ea typeface="微软雅黑"/>
                  <a:cs typeface="微软雅黑"/>
                </a:rPr>
                <a:t>人，这</a:t>
              </a:r>
              <a:r>
                <a:rPr kumimoji="1" lang="en-US" altLang="zh-CN" sz="2000" dirty="0" smtClean="0">
                  <a:solidFill>
                    <a:schemeClr val="bg1">
                      <a:lumMod val="85000"/>
                    </a:schemeClr>
                  </a:solidFill>
                  <a:latin typeface="微软雅黑"/>
                  <a:ea typeface="微软雅黑"/>
                  <a:cs typeface="微软雅黑"/>
                </a:rPr>
                <a:t>873</a:t>
              </a:r>
              <a:r>
                <a:rPr kumimoji="1" lang="zh-CN" altLang="en-US" sz="2000" dirty="0" smtClean="0">
                  <a:solidFill>
                    <a:schemeClr val="bg1">
                      <a:lumMod val="85000"/>
                    </a:schemeClr>
                  </a:solidFill>
                  <a:latin typeface="微软雅黑"/>
                  <a:ea typeface="微软雅黑"/>
                  <a:cs typeface="微软雅黑"/>
                </a:rPr>
                <a:t>人因涉毒被公安机关打击处理过的共</a:t>
              </a:r>
              <a:r>
                <a:rPr kumimoji="1" lang="en-US" altLang="zh-CN" sz="2000" dirty="0" smtClean="0">
                  <a:solidFill>
                    <a:schemeClr val="bg1">
                      <a:lumMod val="85000"/>
                    </a:schemeClr>
                  </a:solidFill>
                  <a:latin typeface="微软雅黑"/>
                  <a:ea typeface="微软雅黑"/>
                  <a:cs typeface="微软雅黑"/>
                </a:rPr>
                <a:t>145</a:t>
              </a:r>
              <a:r>
                <a:rPr kumimoji="1" lang="zh-CN" altLang="en-US" sz="2000" dirty="0" smtClean="0">
                  <a:solidFill>
                    <a:schemeClr val="bg1">
                      <a:lumMod val="85000"/>
                    </a:schemeClr>
                  </a:solidFill>
                  <a:latin typeface="微软雅黑"/>
                  <a:ea typeface="微软雅黑"/>
                  <a:cs typeface="微软雅黑"/>
                </a:rPr>
                <a:t>人，占比</a:t>
              </a:r>
              <a:r>
                <a:rPr kumimoji="1" lang="en-US" altLang="zh-CN" sz="2000" dirty="0" smtClean="0">
                  <a:solidFill>
                    <a:schemeClr val="bg1">
                      <a:lumMod val="85000"/>
                    </a:schemeClr>
                  </a:solidFill>
                  <a:latin typeface="微软雅黑"/>
                  <a:ea typeface="微软雅黑"/>
                  <a:cs typeface="微软雅黑"/>
                </a:rPr>
                <a:t>16.6%</a:t>
              </a:r>
              <a:r>
                <a:rPr kumimoji="1" lang="zh-CN" altLang="en-US" sz="2000" dirty="0" smtClean="0">
                  <a:solidFill>
                    <a:schemeClr val="bg1">
                      <a:lumMod val="85000"/>
                    </a:schemeClr>
                  </a:solidFill>
                  <a:latin typeface="微软雅黑"/>
                  <a:ea typeface="微软雅黑"/>
                  <a:cs typeface="微软雅黑"/>
                </a:rPr>
                <a:t>；</a:t>
              </a:r>
              <a:endParaRPr kumimoji="1" lang="zh-CN" altLang="en-US" sz="2000" dirty="0"/>
            </a:p>
          </p:txBody>
        </p:sp>
        <p:cxnSp>
          <p:nvCxnSpPr>
            <p:cNvPr id="10" name="直线连接符 9"/>
            <p:cNvCxnSpPr/>
            <p:nvPr/>
          </p:nvCxnSpPr>
          <p:spPr>
            <a:xfrm>
              <a:off x="2936857" y="7156446"/>
              <a:ext cx="12643223"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900"/>
                                        <p:tgtEl>
                                          <p:spTgt spid="9"/>
                                        </p:tgtEl>
                                      </p:cBhvr>
                                    </p:animEffect>
                                  </p:childTnLst>
                                </p:cTn>
                              </p:par>
                            </p:childTnLst>
                          </p:cTn>
                        </p:par>
                        <p:par>
                          <p:cTn id="12" fill="hold">
                            <p:stCondLst>
                              <p:cond delay="19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900"/>
                                        <p:tgtEl>
                                          <p:spTgt spid="11"/>
                                        </p:tgtEl>
                                      </p:cBhvr>
                                    </p:animEffect>
                                  </p:childTnLst>
                                </p:cTn>
                              </p:par>
                            </p:childTnLst>
                          </p:cTn>
                        </p:par>
                        <p:par>
                          <p:cTn id="16" fill="hold">
                            <p:stCondLst>
                              <p:cond delay="28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9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ppt-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486" y="5225216"/>
            <a:ext cx="14242650" cy="4019659"/>
          </a:xfrm>
          <a:prstGeom prst="rect">
            <a:avLst/>
          </a:prstGeom>
        </p:spPr>
      </p:pic>
      <p:grpSp>
        <p:nvGrpSpPr>
          <p:cNvPr id="10" name="组 9"/>
          <p:cNvGrpSpPr/>
          <p:nvPr/>
        </p:nvGrpSpPr>
        <p:grpSpPr>
          <a:xfrm>
            <a:off x="2832100" y="1430135"/>
            <a:ext cx="12890500" cy="3249286"/>
            <a:chOff x="2832100" y="1430135"/>
            <a:chExt cx="12890500" cy="3249286"/>
          </a:xfrm>
        </p:grpSpPr>
        <p:sp>
          <p:nvSpPr>
            <p:cNvPr id="2" name="文本框 1"/>
            <p:cNvSpPr txBox="1"/>
            <p:nvPr/>
          </p:nvSpPr>
          <p:spPr>
            <a:xfrm>
              <a:off x="2832100" y="1430135"/>
              <a:ext cx="12890500" cy="933589"/>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被这</a:t>
              </a:r>
              <a:r>
                <a:rPr kumimoji="1" lang="en-US" altLang="zh-CN" sz="2000" dirty="0" smtClean="0">
                  <a:solidFill>
                    <a:schemeClr val="bg1">
                      <a:lumMod val="85000"/>
                    </a:schemeClr>
                  </a:solidFill>
                  <a:latin typeface="微软雅黑"/>
                  <a:ea typeface="微软雅黑"/>
                  <a:cs typeface="微软雅黑"/>
                </a:rPr>
                <a:t>211</a:t>
              </a:r>
              <a:r>
                <a:rPr kumimoji="1" lang="zh-CN" altLang="en-US" sz="2000" dirty="0" smtClean="0">
                  <a:solidFill>
                    <a:schemeClr val="bg1">
                      <a:lumMod val="85000"/>
                    </a:schemeClr>
                  </a:solidFill>
                  <a:latin typeface="微软雅黑"/>
                  <a:ea typeface="微软雅黑"/>
                  <a:cs typeface="微软雅黑"/>
                </a:rPr>
                <a:t>名涉毒人员中的四名涉毒人员存为关系人的</a:t>
              </a:r>
              <a:r>
                <a:rPr kumimoji="1" lang="en-US" altLang="zh-CN" sz="2000" dirty="0" smtClean="0">
                  <a:solidFill>
                    <a:schemeClr val="bg1">
                      <a:lumMod val="85000"/>
                    </a:schemeClr>
                  </a:solidFill>
                  <a:latin typeface="微软雅黑"/>
                  <a:ea typeface="微软雅黑"/>
                  <a:cs typeface="微软雅黑"/>
                </a:rPr>
                <a:t>84</a:t>
              </a:r>
              <a:r>
                <a:rPr kumimoji="1" lang="zh-CN" altLang="en-US" sz="2000" dirty="0" smtClean="0">
                  <a:solidFill>
                    <a:schemeClr val="bg1">
                      <a:lumMod val="85000"/>
                    </a:schemeClr>
                  </a:solidFill>
                  <a:latin typeface="微软雅黑"/>
                  <a:ea typeface="微软雅黑"/>
                  <a:cs typeface="微软雅黑"/>
                </a:rPr>
                <a:t>人，这</a:t>
              </a:r>
              <a:r>
                <a:rPr kumimoji="1" lang="en-US" altLang="zh-CN" sz="2000" dirty="0" smtClean="0">
                  <a:solidFill>
                    <a:schemeClr val="bg1">
                      <a:lumMod val="85000"/>
                    </a:schemeClr>
                  </a:solidFill>
                  <a:latin typeface="微软雅黑"/>
                  <a:ea typeface="微软雅黑"/>
                  <a:cs typeface="微软雅黑"/>
                </a:rPr>
                <a:t>84</a:t>
              </a:r>
              <a:r>
                <a:rPr kumimoji="1" lang="zh-CN" altLang="en-US" sz="2000" dirty="0" smtClean="0">
                  <a:solidFill>
                    <a:schemeClr val="bg1">
                      <a:lumMod val="85000"/>
                    </a:schemeClr>
                  </a:solidFill>
                  <a:latin typeface="微软雅黑"/>
                  <a:ea typeface="微软雅黑"/>
                  <a:cs typeface="微软雅黑"/>
                </a:rPr>
                <a:t>人因涉毒被公安机关打击处理过的共</a:t>
              </a:r>
              <a:r>
                <a:rPr kumimoji="1" lang="en-US" altLang="zh-CN" sz="2000" dirty="0" smtClean="0">
                  <a:solidFill>
                    <a:schemeClr val="bg1">
                      <a:lumMod val="85000"/>
                    </a:schemeClr>
                  </a:solidFill>
                  <a:latin typeface="微软雅黑"/>
                  <a:ea typeface="微软雅黑"/>
                  <a:cs typeface="微软雅黑"/>
                </a:rPr>
                <a:t>45</a:t>
              </a:r>
              <a:r>
                <a:rPr kumimoji="1" lang="zh-CN" altLang="en-US" sz="2000" dirty="0" smtClean="0">
                  <a:solidFill>
                    <a:schemeClr val="bg1">
                      <a:lumMod val="85000"/>
                    </a:schemeClr>
                  </a:solidFill>
                  <a:latin typeface="微软雅黑"/>
                  <a:ea typeface="微软雅黑"/>
                  <a:cs typeface="微软雅黑"/>
                </a:rPr>
                <a:t>人，占比</a:t>
              </a:r>
              <a:r>
                <a:rPr kumimoji="1" lang="en-US" altLang="zh-CN" sz="2000" dirty="0" smtClean="0">
                  <a:solidFill>
                    <a:schemeClr val="bg1">
                      <a:lumMod val="85000"/>
                    </a:schemeClr>
                  </a:solidFill>
                  <a:latin typeface="微软雅黑"/>
                  <a:ea typeface="微软雅黑"/>
                  <a:cs typeface="微软雅黑"/>
                </a:rPr>
                <a:t>53.6%</a:t>
              </a:r>
              <a:r>
                <a:rPr kumimoji="1" lang="zh-CN" altLang="en-US" sz="2000" dirty="0" smtClean="0">
                  <a:solidFill>
                    <a:schemeClr val="bg1">
                      <a:lumMod val="85000"/>
                    </a:schemeClr>
                  </a:solidFill>
                  <a:latin typeface="微软雅黑"/>
                  <a:ea typeface="微软雅黑"/>
                  <a:cs typeface="微软雅黑"/>
                </a:rPr>
                <a:t>；</a:t>
              </a:r>
              <a:endParaRPr kumimoji="1" lang="zh-CN" altLang="en-US" sz="2000" dirty="0"/>
            </a:p>
          </p:txBody>
        </p:sp>
        <p:sp>
          <p:nvSpPr>
            <p:cNvPr id="3" name="文本框 2"/>
            <p:cNvSpPr txBox="1"/>
            <p:nvPr/>
          </p:nvSpPr>
          <p:spPr>
            <a:xfrm>
              <a:off x="2832100" y="2532666"/>
              <a:ext cx="12890500" cy="1364476"/>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被这</a:t>
              </a:r>
              <a:r>
                <a:rPr kumimoji="1" lang="en-US" altLang="zh-CN" sz="2000" dirty="0" smtClean="0">
                  <a:solidFill>
                    <a:schemeClr val="bg1">
                      <a:lumMod val="85000"/>
                    </a:schemeClr>
                  </a:solidFill>
                  <a:latin typeface="微软雅黑"/>
                  <a:ea typeface="微软雅黑"/>
                  <a:cs typeface="微软雅黑"/>
                </a:rPr>
                <a:t>211</a:t>
              </a:r>
              <a:r>
                <a:rPr kumimoji="1" lang="zh-CN" altLang="en-US" sz="2000" dirty="0" smtClean="0">
                  <a:solidFill>
                    <a:schemeClr val="bg1">
                      <a:lumMod val="85000"/>
                    </a:schemeClr>
                  </a:solidFill>
                  <a:latin typeface="微软雅黑"/>
                  <a:ea typeface="微软雅黑"/>
                  <a:cs typeface="微软雅黑"/>
                </a:rPr>
                <a:t>名涉毒人员中的五名涉毒人员存为关系人的</a:t>
              </a:r>
              <a:r>
                <a:rPr kumimoji="1" lang="en-US" altLang="zh-CN" sz="2000" dirty="0" smtClean="0">
                  <a:solidFill>
                    <a:schemeClr val="bg1">
                      <a:lumMod val="85000"/>
                    </a:schemeClr>
                  </a:solidFill>
                  <a:latin typeface="微软雅黑"/>
                  <a:ea typeface="微软雅黑"/>
                  <a:cs typeface="微软雅黑"/>
                </a:rPr>
                <a:t>21</a:t>
              </a:r>
              <a:r>
                <a:rPr kumimoji="1" lang="zh-CN" altLang="en-US" sz="2000" dirty="0" smtClean="0">
                  <a:solidFill>
                    <a:schemeClr val="bg1">
                      <a:lumMod val="85000"/>
                    </a:schemeClr>
                  </a:solidFill>
                  <a:latin typeface="微软雅黑"/>
                  <a:ea typeface="微软雅黑"/>
                  <a:cs typeface="微软雅黑"/>
                </a:rPr>
                <a:t>人，其中</a:t>
              </a:r>
              <a:r>
                <a:rPr kumimoji="1" lang="en-US" altLang="zh-CN" sz="2000" dirty="0" smtClean="0">
                  <a:solidFill>
                    <a:schemeClr val="bg1">
                      <a:lumMod val="85000"/>
                    </a:schemeClr>
                  </a:solidFill>
                  <a:latin typeface="微软雅黑"/>
                  <a:ea typeface="微软雅黑"/>
                  <a:cs typeface="微软雅黑"/>
                </a:rPr>
                <a:t>3</a:t>
              </a:r>
              <a:r>
                <a:rPr kumimoji="1" lang="zh-CN" altLang="en-US" sz="2000" dirty="0" smtClean="0">
                  <a:solidFill>
                    <a:schemeClr val="bg1">
                      <a:lumMod val="85000"/>
                    </a:schemeClr>
                  </a:solidFill>
                  <a:latin typeface="微软雅黑"/>
                  <a:ea typeface="微软雅黑"/>
                  <a:cs typeface="微软雅黑"/>
                </a:rPr>
                <a:t>名警察，</a:t>
              </a:r>
              <a:r>
                <a:rPr kumimoji="1" lang="en-US" altLang="zh-CN" sz="2000" dirty="0" smtClean="0">
                  <a:solidFill>
                    <a:schemeClr val="bg1">
                      <a:lumMod val="85000"/>
                    </a:schemeClr>
                  </a:solidFill>
                  <a:latin typeface="微软雅黑"/>
                  <a:ea typeface="微软雅黑"/>
                  <a:cs typeface="微软雅黑"/>
                </a:rPr>
                <a:t>12</a:t>
              </a:r>
              <a:r>
                <a:rPr kumimoji="1" lang="zh-CN" altLang="en-US" sz="2000" dirty="0" smtClean="0">
                  <a:solidFill>
                    <a:schemeClr val="bg1">
                      <a:lumMod val="85000"/>
                    </a:schemeClr>
                  </a:solidFill>
                  <a:latin typeface="微软雅黑"/>
                  <a:ea typeface="微软雅黑"/>
                  <a:cs typeface="微软雅黑"/>
                </a:rPr>
                <a:t>人因涉毒曾被公安机关打击处理，其他</a:t>
              </a:r>
              <a:r>
                <a:rPr kumimoji="1" lang="en-US" altLang="zh-CN" sz="2000" dirty="0" smtClean="0">
                  <a:solidFill>
                    <a:schemeClr val="bg1">
                      <a:lumMod val="85000"/>
                    </a:schemeClr>
                  </a:solidFill>
                  <a:latin typeface="微软雅黑"/>
                  <a:ea typeface="微软雅黑"/>
                  <a:cs typeface="微软雅黑"/>
                </a:rPr>
                <a:t>6</a:t>
              </a:r>
              <a:r>
                <a:rPr kumimoji="1" lang="zh-CN" altLang="en-US" sz="2000" dirty="0" smtClean="0">
                  <a:solidFill>
                    <a:schemeClr val="bg1">
                      <a:lumMod val="85000"/>
                    </a:schemeClr>
                  </a:solidFill>
                  <a:latin typeface="微软雅黑"/>
                  <a:ea typeface="微软雅黑"/>
                  <a:cs typeface="微软雅黑"/>
                </a:rPr>
                <a:t>人有涉毒以外的其他违法犯罪记录。分析得出除警察外的</a:t>
              </a:r>
              <a:r>
                <a:rPr kumimoji="1" lang="en-US" altLang="zh-CN" sz="2000" dirty="0" smtClean="0">
                  <a:solidFill>
                    <a:schemeClr val="bg1">
                      <a:lumMod val="85000"/>
                    </a:schemeClr>
                  </a:solidFill>
                  <a:latin typeface="微软雅黑"/>
                  <a:ea typeface="微软雅黑"/>
                  <a:cs typeface="微软雅黑"/>
                </a:rPr>
                <a:t>18</a:t>
              </a:r>
              <a:r>
                <a:rPr kumimoji="1" lang="zh-CN" altLang="en-US" sz="2000" dirty="0" smtClean="0">
                  <a:solidFill>
                    <a:schemeClr val="bg1">
                      <a:lumMod val="85000"/>
                    </a:schemeClr>
                  </a:solidFill>
                  <a:latin typeface="微软雅黑"/>
                  <a:ea typeface="微软雅黑"/>
                  <a:cs typeface="微软雅黑"/>
                </a:rPr>
                <a:t>人，违法犯罪人员占比</a:t>
              </a:r>
              <a:r>
                <a:rPr kumimoji="1" lang="en-US" altLang="zh-CN" sz="2000" dirty="0" smtClean="0">
                  <a:solidFill>
                    <a:schemeClr val="bg1">
                      <a:lumMod val="85000"/>
                    </a:schemeClr>
                  </a:solidFill>
                  <a:latin typeface="微软雅黑"/>
                  <a:ea typeface="微软雅黑"/>
                  <a:cs typeface="微软雅黑"/>
                </a:rPr>
                <a:t>100%</a:t>
              </a:r>
              <a:r>
                <a:rPr kumimoji="1" lang="zh-CN" altLang="en-US" sz="2000" dirty="0" smtClean="0">
                  <a:solidFill>
                    <a:schemeClr val="bg1">
                      <a:lumMod val="85000"/>
                    </a:schemeClr>
                  </a:solidFill>
                  <a:latin typeface="微软雅黑"/>
                  <a:ea typeface="微软雅黑"/>
                  <a:cs typeface="微软雅黑"/>
                </a:rPr>
                <a:t>，涉毒人员占比</a:t>
              </a:r>
              <a:r>
                <a:rPr kumimoji="1" lang="en-US" altLang="zh-CN" sz="2000" dirty="0" smtClean="0">
                  <a:solidFill>
                    <a:schemeClr val="bg1">
                      <a:lumMod val="85000"/>
                    </a:schemeClr>
                  </a:solidFill>
                  <a:latin typeface="微软雅黑"/>
                  <a:ea typeface="微软雅黑"/>
                  <a:cs typeface="微软雅黑"/>
                </a:rPr>
                <a:t>66.7%</a:t>
              </a:r>
              <a:r>
                <a:rPr kumimoji="1" lang="zh-CN" altLang="en-US" sz="2000" dirty="0" smtClean="0">
                  <a:solidFill>
                    <a:schemeClr val="bg1">
                      <a:lumMod val="85000"/>
                    </a:schemeClr>
                  </a:solidFill>
                  <a:latin typeface="微软雅黑"/>
                  <a:ea typeface="微软雅黑"/>
                  <a:cs typeface="微软雅黑"/>
                </a:rPr>
                <a:t>；</a:t>
              </a:r>
              <a:endParaRPr kumimoji="1" lang="zh-CN" altLang="en-US" sz="2000" dirty="0"/>
            </a:p>
          </p:txBody>
        </p:sp>
        <p:sp>
          <p:nvSpPr>
            <p:cNvPr id="4" name="文本框 3"/>
            <p:cNvSpPr txBox="1"/>
            <p:nvPr/>
          </p:nvSpPr>
          <p:spPr>
            <a:xfrm>
              <a:off x="2832100" y="4176719"/>
              <a:ext cx="12890500" cy="502702"/>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被这</a:t>
              </a:r>
              <a:r>
                <a:rPr kumimoji="1" lang="en-US" altLang="zh-CN" sz="2000" dirty="0" smtClean="0">
                  <a:solidFill>
                    <a:schemeClr val="bg1">
                      <a:lumMod val="85000"/>
                    </a:schemeClr>
                  </a:solidFill>
                  <a:latin typeface="微软雅黑"/>
                  <a:ea typeface="微软雅黑"/>
                  <a:cs typeface="微软雅黑"/>
                </a:rPr>
                <a:t>211</a:t>
              </a:r>
              <a:r>
                <a:rPr kumimoji="1" lang="zh-CN" altLang="en-US" sz="2000" dirty="0" smtClean="0">
                  <a:solidFill>
                    <a:schemeClr val="bg1">
                      <a:lumMod val="85000"/>
                    </a:schemeClr>
                  </a:solidFill>
                  <a:latin typeface="微软雅黑"/>
                  <a:ea typeface="微软雅黑"/>
                  <a:cs typeface="微软雅黑"/>
                </a:rPr>
                <a:t>名涉毒人员中的六名涉毒人员存为关系人的</a:t>
              </a:r>
              <a:r>
                <a:rPr kumimoji="1" lang="en-US" altLang="zh-CN" sz="2000" dirty="0" smtClean="0">
                  <a:solidFill>
                    <a:schemeClr val="bg1">
                      <a:lumMod val="85000"/>
                    </a:schemeClr>
                  </a:solidFill>
                  <a:latin typeface="微软雅黑"/>
                  <a:ea typeface="微软雅黑"/>
                  <a:cs typeface="微软雅黑"/>
                </a:rPr>
                <a:t>5</a:t>
              </a:r>
              <a:r>
                <a:rPr kumimoji="1" lang="zh-CN" altLang="en-US" sz="2000" dirty="0" smtClean="0">
                  <a:solidFill>
                    <a:schemeClr val="bg1">
                      <a:lumMod val="85000"/>
                    </a:schemeClr>
                  </a:solidFill>
                  <a:latin typeface="微软雅黑"/>
                  <a:ea typeface="微软雅黑"/>
                  <a:cs typeface="微软雅黑"/>
                </a:rPr>
                <a:t>人，这</a:t>
              </a:r>
              <a:r>
                <a:rPr kumimoji="1" lang="en-US" altLang="zh-CN" sz="2000" dirty="0" smtClean="0">
                  <a:solidFill>
                    <a:schemeClr val="bg1">
                      <a:lumMod val="85000"/>
                    </a:schemeClr>
                  </a:solidFill>
                  <a:latin typeface="微软雅黑"/>
                  <a:ea typeface="微软雅黑"/>
                  <a:cs typeface="微软雅黑"/>
                </a:rPr>
                <a:t>5</a:t>
              </a:r>
              <a:r>
                <a:rPr kumimoji="1" lang="zh-CN" altLang="en-US" sz="2000" dirty="0" smtClean="0">
                  <a:solidFill>
                    <a:schemeClr val="bg1">
                      <a:lumMod val="85000"/>
                    </a:schemeClr>
                  </a:solidFill>
                  <a:latin typeface="微软雅黑"/>
                  <a:ea typeface="微软雅黑"/>
                  <a:cs typeface="微软雅黑"/>
                </a:rPr>
                <a:t>人均因涉毒被公安机关打击处理过，占比</a:t>
              </a:r>
              <a:r>
                <a:rPr kumimoji="1" lang="en-US" altLang="zh-CN" sz="2000" dirty="0" smtClean="0">
                  <a:solidFill>
                    <a:schemeClr val="bg1">
                      <a:lumMod val="85000"/>
                    </a:schemeClr>
                  </a:solidFill>
                  <a:latin typeface="微软雅黑"/>
                  <a:ea typeface="微软雅黑"/>
                  <a:cs typeface="微软雅黑"/>
                </a:rPr>
                <a:t>100%</a:t>
              </a:r>
              <a:r>
                <a:rPr kumimoji="1" lang="zh-CN" altLang="en-US" sz="2000" dirty="0" smtClean="0">
                  <a:solidFill>
                    <a:schemeClr val="bg1">
                      <a:lumMod val="85000"/>
                    </a:schemeClr>
                  </a:solidFill>
                  <a:latin typeface="微软雅黑"/>
                  <a:ea typeface="微软雅黑"/>
                  <a:cs typeface="微软雅黑"/>
                </a:rPr>
                <a:t>。</a:t>
              </a:r>
              <a:endParaRPr kumimoji="1" lang="zh-CN" altLang="en-US" sz="2000" dirty="0"/>
            </a:p>
          </p:txBody>
        </p:sp>
        <p:cxnSp>
          <p:nvCxnSpPr>
            <p:cNvPr id="6" name="直线连接符 5"/>
            <p:cNvCxnSpPr/>
            <p:nvPr/>
          </p:nvCxnSpPr>
          <p:spPr>
            <a:xfrm>
              <a:off x="2923092" y="2475490"/>
              <a:ext cx="12799508"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8" name="直线连接符 7"/>
            <p:cNvCxnSpPr/>
            <p:nvPr/>
          </p:nvCxnSpPr>
          <p:spPr>
            <a:xfrm>
              <a:off x="2923092" y="4074061"/>
              <a:ext cx="12799508"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ppt_w</p:attrName>
                                        </p:attrNameLst>
                                      </p:cBhvr>
                                      <p:tavLst>
                                        <p:tav tm="0">
                                          <p:val>
                                            <p:fltVal val="0"/>
                                          </p:val>
                                        </p:tav>
                                        <p:tav tm="100000">
                                          <p:val>
                                            <p:strVal val="#ppt_w"/>
                                          </p:val>
                                        </p:tav>
                                      </p:tavLst>
                                    </p:anim>
                                    <p:anim calcmode="lin" valueType="num">
                                      <p:cBhvr>
                                        <p:cTn id="8" dur="800" fill="hold"/>
                                        <p:tgtEl>
                                          <p:spTgt spid="10"/>
                                        </p:tgtEl>
                                        <p:attrNameLst>
                                          <p:attrName>ppt_h</p:attrName>
                                        </p:attrNameLst>
                                      </p:cBhvr>
                                      <p:tavLst>
                                        <p:tav tm="0">
                                          <p:val>
                                            <p:fltVal val="0"/>
                                          </p:val>
                                        </p:tav>
                                        <p:tav tm="100000">
                                          <p:val>
                                            <p:strVal val="#ppt_h"/>
                                          </p:val>
                                        </p:tav>
                                      </p:tavLst>
                                    </p:anim>
                                    <p:animEffect transition="in" filter="fade">
                                      <p:cBhvr>
                                        <p:cTn id="9" dur="800"/>
                                        <p:tgtEl>
                                          <p:spTgt spid="10"/>
                                        </p:tgtEl>
                                      </p:cBhvr>
                                    </p:animEffect>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0" y="608215"/>
            <a:ext cx="18003838" cy="9651798"/>
            <a:chOff x="0" y="608215"/>
            <a:chExt cx="18003838" cy="9651798"/>
          </a:xfrm>
        </p:grpSpPr>
        <p:pic>
          <p:nvPicPr>
            <p:cNvPr id="2" name="Picture 22"/>
            <p:cNvPicPr>
              <a:picLocks noChangeAspect="1"/>
            </p:cNvPicPr>
            <p:nvPr/>
          </p:nvPicPr>
          <p:blipFill rotWithShape="1">
            <a:blip r:embed="rId3" cstate="email">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sp>
          <p:nvSpPr>
            <p:cNvPr id="3" name="Rectangle 7"/>
            <p:cNvSpPr/>
            <p:nvPr/>
          </p:nvSpPr>
          <p:spPr>
            <a:xfrm>
              <a:off x="2335373" y="1826677"/>
              <a:ext cx="13333095" cy="7006407"/>
            </a:xfrm>
            <a:prstGeom prst="rect">
              <a:avLst/>
            </a:prstGeom>
            <a:gradFill flip="none" rotWithShape="1">
              <a:gsLst>
                <a:gs pos="0">
                  <a:srgbClr val="7B5A85">
                    <a:alpha val="67000"/>
                  </a:srgbClr>
                </a:gs>
                <a:gs pos="100000">
                  <a:srgbClr val="C35954">
                    <a:alpha val="67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矩形 3"/>
            <p:cNvSpPr/>
            <p:nvPr/>
          </p:nvSpPr>
          <p:spPr>
            <a:xfrm>
              <a:off x="7402765" y="3830593"/>
              <a:ext cx="3198311" cy="830997"/>
            </a:xfrm>
            <a:prstGeom prst="rect">
              <a:avLst/>
            </a:prstGeom>
          </p:spPr>
          <p:txBody>
            <a:bodyPr wrap="none">
              <a:spAutoFit/>
            </a:bodyPr>
            <a:lstStyle/>
            <a:p>
              <a:r>
                <a:rPr kumimoji="1" lang="zh-CN" altLang="en-US" sz="4800" b="1" dirty="0" smtClean="0">
                  <a:ln w="18415" cmpd="sng">
                    <a:solidFill>
                      <a:srgbClr val="FFFFFF"/>
                    </a:solidFill>
                    <a:prstDash val="solid"/>
                  </a:ln>
                  <a:solidFill>
                    <a:schemeClr val="bg1"/>
                  </a:solidFill>
                  <a:latin typeface="微软雅黑"/>
                  <a:ea typeface="微软雅黑"/>
                  <a:cs typeface="微软雅黑"/>
                </a:rPr>
                <a:t>建 设 背 景</a:t>
              </a:r>
              <a:endParaRPr kumimoji="1" lang="zh-CN" altLang="en-US" sz="4800" b="1" dirty="0">
                <a:ln w="18415" cmpd="sng">
                  <a:solidFill>
                    <a:srgbClr val="FFFFFF"/>
                  </a:solidFill>
                  <a:prstDash val="solid"/>
                </a:ln>
                <a:solidFill>
                  <a:schemeClr val="bg1"/>
                </a:solidFill>
                <a:latin typeface="微软雅黑"/>
                <a:ea typeface="微软雅黑"/>
                <a:cs typeface="微软雅黑"/>
              </a:endParaRPr>
            </a:p>
          </p:txBody>
        </p:sp>
        <p:cxnSp>
          <p:nvCxnSpPr>
            <p:cNvPr id="5" name="直线连接符 4"/>
            <p:cNvCxnSpPr/>
            <p:nvPr/>
          </p:nvCxnSpPr>
          <p:spPr>
            <a:xfrm>
              <a:off x="5609912" y="4973399"/>
              <a:ext cx="678401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 name="矩形 5"/>
            <p:cNvSpPr/>
            <p:nvPr/>
          </p:nvSpPr>
          <p:spPr>
            <a:xfrm>
              <a:off x="6619898" y="5579904"/>
              <a:ext cx="4764044" cy="830997"/>
            </a:xfrm>
            <a:prstGeom prst="rect">
              <a:avLst/>
            </a:prstGeom>
          </p:spPr>
          <p:txBody>
            <a:bodyPr wrap="none">
              <a:spAutoFit/>
            </a:bodyPr>
            <a:lstStyle/>
            <a:p>
              <a:r>
                <a:rPr lang="en-US" altLang="zh-CN" sz="4800" b="1" dirty="0" smtClean="0">
                  <a:solidFill>
                    <a:srgbClr val="D99694"/>
                  </a:solidFill>
                  <a:latin typeface="微软雅黑"/>
                  <a:ea typeface="微软雅黑"/>
                  <a:cs typeface="微软雅黑"/>
                </a:rPr>
                <a:t>BACKGROUND</a:t>
              </a:r>
              <a:endParaRPr lang="zh-CN" altLang="en-US" sz="4800" b="1" dirty="0">
                <a:solidFill>
                  <a:srgbClr val="D99694"/>
                </a:solidFill>
                <a:latin typeface="微软雅黑"/>
                <a:ea typeface="微软雅黑"/>
                <a:cs typeface="微软雅黑"/>
              </a:endParaRPr>
            </a:p>
          </p:txBody>
        </p: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1218" y="0"/>
            <a:ext cx="8245147" cy="10235635"/>
          </a:xfrm>
          <a:prstGeom prst="rect">
            <a:avLst/>
          </a:prstGeom>
        </p:spPr>
      </p:pic>
      <p:sp>
        <p:nvSpPr>
          <p:cNvPr id="3" name="文本框 2"/>
          <p:cNvSpPr txBox="1"/>
          <p:nvPr/>
        </p:nvSpPr>
        <p:spPr>
          <a:xfrm>
            <a:off x="7298191" y="3284934"/>
            <a:ext cx="8132309" cy="3734356"/>
          </a:xfrm>
          <a:prstGeom prst="rect">
            <a:avLst/>
          </a:prstGeom>
          <a:noFill/>
        </p:spPr>
        <p:txBody>
          <a:bodyPr wrap="square" rtlCol="0">
            <a:spAutoFit/>
          </a:bodyPr>
          <a:lstStyle/>
          <a:p>
            <a:pPr algn="just">
              <a:lnSpc>
                <a:spcPct val="200000"/>
              </a:lnSpc>
            </a:pPr>
            <a:r>
              <a:rPr kumimoji="1" lang="zh-CN" altLang="en-US" sz="2000" dirty="0" smtClean="0">
                <a:solidFill>
                  <a:schemeClr val="bg1">
                    <a:lumMod val="85000"/>
                  </a:schemeClr>
                </a:solidFill>
                <a:latin typeface="微软雅黑"/>
                <a:ea typeface="微软雅黑"/>
                <a:cs typeface="微软雅黑"/>
              </a:rPr>
              <a:t>在测算中，我们仅是以比中显性涉毒人员为标准计算占比，而在实际情况中，必定有部分涉毒人员并未被公安机关查处过，所以在涉毒人员比中率中，我们所测算出的结果为最小值。以上数据不难看出，被越多涉毒人员存为手机联系人的，其涉毒的可能性越高，当被五个或者五个以上涉毒人员存为手机联系人的，在排除我们公安机关民警的情况下，基本可以判定其违法嫌疑属性。</a:t>
            </a:r>
            <a:endParaRPr kumimoji="1" lang="zh-CN" altLang="en-US" sz="2000" dirty="0">
              <a:solidFill>
                <a:schemeClr val="bg1">
                  <a:lumMod val="85000"/>
                </a:schemeClr>
              </a:solidFill>
              <a:latin typeface="微软雅黑"/>
              <a:ea typeface="微软雅黑"/>
              <a:cs typeface="微软雅黑"/>
            </a:endParaRPr>
          </a:p>
        </p:txBody>
      </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ppt-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295" y="-4614821"/>
            <a:ext cx="8228276" cy="8061954"/>
          </a:xfrm>
          <a:prstGeom prst="rect">
            <a:avLst/>
          </a:prstGeom>
        </p:spPr>
      </p:pic>
      <p:grpSp>
        <p:nvGrpSpPr>
          <p:cNvPr id="9" name="组 8"/>
          <p:cNvGrpSpPr/>
          <p:nvPr/>
        </p:nvGrpSpPr>
        <p:grpSpPr>
          <a:xfrm>
            <a:off x="2901196" y="1859376"/>
            <a:ext cx="12425878" cy="2693678"/>
            <a:chOff x="2901196" y="1859376"/>
            <a:chExt cx="12425878" cy="2693678"/>
          </a:xfrm>
        </p:grpSpPr>
        <p:grpSp>
          <p:nvGrpSpPr>
            <p:cNvPr id="2" name="组 1"/>
            <p:cNvGrpSpPr/>
            <p:nvPr/>
          </p:nvGrpSpPr>
          <p:grpSpPr>
            <a:xfrm>
              <a:off x="2901197" y="1859376"/>
              <a:ext cx="12294502" cy="1005409"/>
              <a:chOff x="4737100" y="2976112"/>
              <a:chExt cx="8610600" cy="1005409"/>
            </a:xfrm>
          </p:grpSpPr>
          <p:sp>
            <p:nvSpPr>
              <p:cNvPr id="3" name="Rectangle 1"/>
              <p:cNvSpPr/>
              <p:nvPr/>
            </p:nvSpPr>
            <p:spPr>
              <a:xfrm>
                <a:off x="4737100" y="2976112"/>
                <a:ext cx="8610600"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4" name="矩形 3"/>
              <p:cNvSpPr/>
              <p:nvPr/>
            </p:nvSpPr>
            <p:spPr>
              <a:xfrm>
                <a:off x="7587619" y="3104693"/>
                <a:ext cx="3262432"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二、标签应用 </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
          <p:nvSpPr>
            <p:cNvPr id="5" name="文本框 4"/>
            <p:cNvSpPr txBox="1"/>
            <p:nvPr/>
          </p:nvSpPr>
          <p:spPr>
            <a:xfrm>
              <a:off x="2901196" y="3101375"/>
              <a:ext cx="12425878" cy="1451679"/>
            </a:xfrm>
            <a:prstGeom prst="rect">
              <a:avLst/>
            </a:prstGeom>
            <a:noFill/>
          </p:spPr>
          <p:txBody>
            <a:bodyPr wrap="square" rtlCol="0">
              <a:spAutoFit/>
            </a:bodyPr>
            <a:lstStyle/>
            <a:p>
              <a:pPr algn="just">
                <a:lnSpc>
                  <a:spcPct val="150000"/>
                </a:lnSpc>
              </a:pPr>
              <a:r>
                <a:rPr kumimoji="1" lang="zh-CN" altLang="en-US" sz="2000" dirty="0" smtClean="0">
                  <a:solidFill>
                    <a:schemeClr val="bg1">
                      <a:lumMod val="85000"/>
                    </a:schemeClr>
                  </a:solidFill>
                  <a:latin typeface="微软雅黑"/>
                  <a:ea typeface="微软雅黑"/>
                  <a:cs typeface="微软雅黑"/>
                </a:rPr>
                <a:t>仍以涉毒人员标签为例，前面构建的八项标签指标中，涉毒前科属性因比中率较高，可直接定为高风险涉毒人员，结合前科人员进出公寓门禁记录，适时上门核查是否有违法犯罪行为；年龄属性作为基础条件，故将其它五项特征作为标签指标，分类如下：</a:t>
              </a:r>
              <a:endParaRPr kumimoji="1" lang="zh-CN" altLang="en-US" sz="2000" dirty="0"/>
            </a:p>
          </p:txBody>
        </p:sp>
      </p:grpSp>
      <p:pic>
        <p:nvPicPr>
          <p:cNvPr id="7" name="图片 6" descr="ppt-4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4363" y="4662538"/>
            <a:ext cx="12763137" cy="4749800"/>
          </a:xfrm>
          <a:prstGeom prst="rect">
            <a:avLst/>
          </a:prstGeom>
        </p:spPr>
      </p:pic>
      <p:sp>
        <p:nvSpPr>
          <p:cNvPr id="8" name="文本框 7"/>
          <p:cNvSpPr txBox="1"/>
          <p:nvPr/>
        </p:nvSpPr>
        <p:spPr>
          <a:xfrm>
            <a:off x="15994896" y="6788003"/>
            <a:ext cx="184666" cy="553998"/>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900"/>
                                        <p:tgtEl>
                                          <p:spTgt spid="9"/>
                                        </p:tgtEl>
                                      </p:cBhvr>
                                    </p:animEffect>
                                  </p:childTnLst>
                                </p:cTn>
                              </p:par>
                            </p:childTnLst>
                          </p:cTn>
                        </p:par>
                        <p:par>
                          <p:cTn id="8" fill="hold">
                            <p:stCondLst>
                              <p:cond delay="9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5" name="组 4"/>
          <p:cNvGrpSpPr/>
          <p:nvPr/>
        </p:nvGrpSpPr>
        <p:grpSpPr>
          <a:xfrm>
            <a:off x="2398577" y="1861240"/>
            <a:ext cx="13254831" cy="6463837"/>
            <a:chOff x="2398577" y="1861240"/>
            <a:chExt cx="13254831" cy="6463837"/>
          </a:xfrm>
        </p:grpSpPr>
        <p:sp>
          <p:nvSpPr>
            <p:cNvPr id="2" name="文本框 1"/>
            <p:cNvSpPr txBox="1"/>
            <p:nvPr/>
          </p:nvSpPr>
          <p:spPr>
            <a:xfrm>
              <a:off x="2556669" y="1861240"/>
              <a:ext cx="12890500" cy="1514261"/>
            </a:xfrm>
            <a:prstGeom prst="rect">
              <a:avLst/>
            </a:prstGeom>
            <a:noFill/>
          </p:spPr>
          <p:txBody>
            <a:bodyPr wrap="square" rtlCol="0">
              <a:spAutoFit/>
            </a:bodyPr>
            <a:lstStyle/>
            <a:p>
              <a:pPr algn="just">
                <a:lnSpc>
                  <a:spcPct val="140000"/>
                </a:lnSpc>
              </a:pPr>
              <a:r>
                <a:rPr kumimoji="1" lang="zh-CN" altLang="en-US" sz="2200" dirty="0" smtClean="0">
                  <a:solidFill>
                    <a:schemeClr val="bg1">
                      <a:lumMod val="85000"/>
                    </a:schemeClr>
                  </a:solidFill>
                  <a:latin typeface="微软雅黑"/>
                  <a:ea typeface="微软雅黑"/>
                  <a:cs typeface="微软雅黑"/>
                </a:rPr>
                <a:t>我们依据蛛网抽取的</a:t>
              </a:r>
              <a:r>
                <a:rPr kumimoji="1" lang="en-US" altLang="zh-CN" sz="2200" dirty="0" smtClean="0">
                  <a:solidFill>
                    <a:schemeClr val="bg1">
                      <a:lumMod val="85000"/>
                    </a:schemeClr>
                  </a:solidFill>
                  <a:latin typeface="微软雅黑"/>
                  <a:ea typeface="微软雅黑"/>
                  <a:cs typeface="微软雅黑"/>
                </a:rPr>
                <a:t>211</a:t>
              </a:r>
              <a:r>
                <a:rPr kumimoji="1" lang="zh-CN" altLang="en-US" sz="2200" dirty="0" smtClean="0">
                  <a:solidFill>
                    <a:schemeClr val="bg1">
                      <a:lumMod val="85000"/>
                    </a:schemeClr>
                  </a:solidFill>
                  <a:latin typeface="微软雅黑"/>
                  <a:ea typeface="微软雅黑"/>
                  <a:cs typeface="微软雅黑"/>
                </a:rPr>
                <a:t>名涉毒人员通讯录，将其中被三个涉毒人员存为手机联系人的</a:t>
              </a:r>
              <a:r>
                <a:rPr kumimoji="1" lang="en-US" altLang="zh-CN" sz="2200" dirty="0" smtClean="0">
                  <a:solidFill>
                    <a:schemeClr val="bg1">
                      <a:lumMod val="85000"/>
                    </a:schemeClr>
                  </a:solidFill>
                  <a:latin typeface="微软雅黑"/>
                  <a:ea typeface="微软雅黑"/>
                  <a:cs typeface="微软雅黑"/>
                </a:rPr>
                <a:t>194</a:t>
              </a:r>
              <a:r>
                <a:rPr kumimoji="1" lang="zh-CN" altLang="en-US" sz="2200" dirty="0" smtClean="0">
                  <a:solidFill>
                    <a:schemeClr val="bg1">
                      <a:lumMod val="85000"/>
                    </a:schemeClr>
                  </a:solidFill>
                  <a:latin typeface="微软雅黑"/>
                  <a:ea typeface="微软雅黑"/>
                  <a:cs typeface="微软雅黑"/>
                </a:rPr>
                <a:t>人设为样本</a:t>
              </a:r>
              <a:r>
                <a:rPr kumimoji="1" lang="en-US" altLang="zh-CN" sz="2200" dirty="0" smtClean="0">
                  <a:solidFill>
                    <a:schemeClr val="bg1">
                      <a:lumMod val="85000"/>
                    </a:schemeClr>
                  </a:solidFill>
                  <a:latin typeface="微软雅黑"/>
                  <a:ea typeface="微软雅黑"/>
                  <a:cs typeface="微软雅黑"/>
                </a:rPr>
                <a:t>A</a:t>
              </a:r>
              <a:r>
                <a:rPr kumimoji="1" lang="zh-CN" altLang="en-US" sz="2200" dirty="0" smtClean="0">
                  <a:solidFill>
                    <a:schemeClr val="bg1">
                      <a:lumMod val="85000"/>
                    </a:schemeClr>
                  </a:solidFill>
                  <a:latin typeface="微软雅黑"/>
                  <a:ea typeface="微软雅黑"/>
                  <a:cs typeface="微软雅黑"/>
                </a:rPr>
                <a:t>，其比中的显性涉毒人员共</a:t>
              </a:r>
              <a:r>
                <a:rPr kumimoji="1" lang="en-US" altLang="zh-CN" sz="2200" dirty="0" smtClean="0">
                  <a:solidFill>
                    <a:schemeClr val="bg1">
                      <a:lumMod val="85000"/>
                    </a:schemeClr>
                  </a:solidFill>
                  <a:latin typeface="微软雅黑"/>
                  <a:ea typeface="微软雅黑"/>
                  <a:cs typeface="微软雅黑"/>
                </a:rPr>
                <a:t>49</a:t>
              </a:r>
              <a:r>
                <a:rPr kumimoji="1" lang="zh-CN" altLang="en-US" sz="2200" dirty="0" smtClean="0">
                  <a:solidFill>
                    <a:schemeClr val="bg1">
                      <a:lumMod val="85000"/>
                    </a:schemeClr>
                  </a:solidFill>
                  <a:latin typeface="微软雅黑"/>
                  <a:ea typeface="微软雅黑"/>
                  <a:cs typeface="微软雅黑"/>
                </a:rPr>
                <a:t>人，比中涉毒人员机率至少</a:t>
              </a:r>
              <a:r>
                <a:rPr kumimoji="1" lang="en-US" altLang="zh-CN" sz="2200" dirty="0" smtClean="0">
                  <a:solidFill>
                    <a:schemeClr val="bg1">
                      <a:lumMod val="85000"/>
                    </a:schemeClr>
                  </a:solidFill>
                  <a:latin typeface="微软雅黑"/>
                  <a:ea typeface="微软雅黑"/>
                  <a:cs typeface="微软雅黑"/>
                </a:rPr>
                <a:t>25.3%</a:t>
              </a:r>
              <a:r>
                <a:rPr kumimoji="1" lang="zh-CN" altLang="en-US" sz="2200" dirty="0" smtClean="0">
                  <a:solidFill>
                    <a:schemeClr val="bg1">
                      <a:lumMod val="85000"/>
                    </a:schemeClr>
                  </a:solidFill>
                  <a:latin typeface="微软雅黑"/>
                  <a:ea typeface="微软雅黑"/>
                  <a:cs typeface="微软雅黑"/>
                </a:rPr>
                <a:t>。用其他指标与样本</a:t>
              </a:r>
              <a:r>
                <a:rPr kumimoji="1" lang="en-US" altLang="zh-CN" sz="2200" dirty="0" smtClean="0">
                  <a:solidFill>
                    <a:schemeClr val="bg1">
                      <a:lumMod val="85000"/>
                    </a:schemeClr>
                  </a:solidFill>
                  <a:latin typeface="微软雅黑"/>
                  <a:ea typeface="微软雅黑"/>
                  <a:cs typeface="微软雅黑"/>
                </a:rPr>
                <a:t>A</a:t>
              </a:r>
              <a:r>
                <a:rPr kumimoji="1" lang="zh-CN" altLang="en-US" sz="2200" dirty="0" smtClean="0">
                  <a:solidFill>
                    <a:schemeClr val="bg1">
                      <a:lumMod val="85000"/>
                    </a:schemeClr>
                  </a:solidFill>
                  <a:latin typeface="微软雅黑"/>
                  <a:ea typeface="微软雅黑"/>
                  <a:cs typeface="微软雅黑"/>
                </a:rPr>
                <a:t>进行排列组合后，验证出比中显性涉毒人员机率的浮动情况如下：</a:t>
              </a:r>
              <a:endParaRPr kumimoji="1" lang="zh-CN" altLang="en-US" sz="2200" dirty="0"/>
            </a:p>
          </p:txBody>
        </p:sp>
        <p:pic>
          <p:nvPicPr>
            <p:cNvPr id="3" name="图片 2" descr="ppt-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577" y="3465389"/>
              <a:ext cx="13254831" cy="4859688"/>
            </a:xfrm>
            <a:prstGeom prst="rect">
              <a:avLst/>
            </a:prstGeom>
          </p:spPr>
        </p:pic>
      </p:grpSp>
      <p:sp>
        <p:nvSpPr>
          <p:cNvPr id="6" name="矩形 5"/>
          <p:cNvSpPr/>
          <p:nvPr/>
        </p:nvSpPr>
        <p:spPr>
          <a:xfrm>
            <a:off x="2695215" y="6234545"/>
            <a:ext cx="5866894" cy="415637"/>
          </a:xfrm>
          <a:prstGeom prst="rect">
            <a:avLst/>
          </a:prstGeom>
          <a:noFill/>
          <a:ln w="508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p:cNvSpPr/>
          <p:nvPr/>
        </p:nvSpPr>
        <p:spPr>
          <a:xfrm>
            <a:off x="8974210" y="6234545"/>
            <a:ext cx="6210372" cy="415637"/>
          </a:xfrm>
          <a:prstGeom prst="rect">
            <a:avLst/>
          </a:prstGeom>
          <a:noFill/>
          <a:ln w="508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8160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2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1218" y="0"/>
            <a:ext cx="8245147" cy="10235635"/>
          </a:xfrm>
          <a:prstGeom prst="rect">
            <a:avLst/>
          </a:prstGeom>
        </p:spPr>
      </p:pic>
      <p:grpSp>
        <p:nvGrpSpPr>
          <p:cNvPr id="9" name="组 8"/>
          <p:cNvGrpSpPr/>
          <p:nvPr/>
        </p:nvGrpSpPr>
        <p:grpSpPr>
          <a:xfrm>
            <a:off x="0" y="1762208"/>
            <a:ext cx="8382000" cy="1005409"/>
            <a:chOff x="0" y="1762208"/>
            <a:chExt cx="8382000" cy="1005409"/>
          </a:xfrm>
        </p:grpSpPr>
        <p:sp>
          <p:nvSpPr>
            <p:cNvPr id="2" name="Rectangle 1"/>
            <p:cNvSpPr/>
            <p:nvPr/>
          </p:nvSpPr>
          <p:spPr>
            <a:xfrm>
              <a:off x="0" y="1762208"/>
              <a:ext cx="8382000"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3" name="矩形 2"/>
            <p:cNvSpPr/>
            <p:nvPr/>
          </p:nvSpPr>
          <p:spPr>
            <a:xfrm>
              <a:off x="2413000" y="1931214"/>
              <a:ext cx="4801314"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组合验证结果显示：</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grpSp>
        <p:nvGrpSpPr>
          <p:cNvPr id="12" name="组 11"/>
          <p:cNvGrpSpPr/>
          <p:nvPr/>
        </p:nvGrpSpPr>
        <p:grpSpPr>
          <a:xfrm>
            <a:off x="5359400" y="4492655"/>
            <a:ext cx="11036300" cy="2786500"/>
            <a:chOff x="5359400" y="3454400"/>
            <a:chExt cx="11036300" cy="2786500"/>
          </a:xfrm>
        </p:grpSpPr>
        <p:sp>
          <p:nvSpPr>
            <p:cNvPr id="4" name="文本框 3"/>
            <p:cNvSpPr txBox="1"/>
            <p:nvPr/>
          </p:nvSpPr>
          <p:spPr>
            <a:xfrm>
              <a:off x="5727700" y="3454400"/>
              <a:ext cx="10668000" cy="1076705"/>
            </a:xfrm>
            <a:prstGeom prst="rect">
              <a:avLst/>
            </a:prstGeom>
            <a:noFill/>
          </p:spPr>
          <p:txBody>
            <a:bodyPr wrap="square" rtlCol="0">
              <a:spAutoFit/>
            </a:bodyPr>
            <a:lstStyle/>
            <a:p>
              <a:pPr algn="just">
                <a:lnSpc>
                  <a:spcPct val="140000"/>
                </a:lnSpc>
              </a:pPr>
              <a:r>
                <a:rPr kumimoji="1" lang="zh-CN" altLang="en-US" sz="2400" dirty="0" smtClean="0">
                  <a:solidFill>
                    <a:schemeClr val="bg1">
                      <a:lumMod val="85000"/>
                    </a:schemeClr>
                  </a:solidFill>
                  <a:latin typeface="微软雅黑"/>
                  <a:ea typeface="微软雅黑"/>
                  <a:cs typeface="微软雅黑"/>
                </a:rPr>
                <a:t>组合指标的种类个数不能作为比中的依据，并非符合越多的指标种类比中机率越高；</a:t>
              </a:r>
              <a:endParaRPr kumimoji="1" lang="zh-CN" altLang="en-US" sz="2400" dirty="0"/>
            </a:p>
          </p:txBody>
        </p:sp>
        <p:sp>
          <p:nvSpPr>
            <p:cNvPr id="5" name="文本框 4"/>
            <p:cNvSpPr txBox="1"/>
            <p:nvPr/>
          </p:nvSpPr>
          <p:spPr>
            <a:xfrm>
              <a:off x="5727700" y="4653414"/>
              <a:ext cx="10668000" cy="1587486"/>
            </a:xfrm>
            <a:prstGeom prst="rect">
              <a:avLst/>
            </a:prstGeom>
            <a:noFill/>
          </p:spPr>
          <p:txBody>
            <a:bodyPr wrap="square" rtlCol="0">
              <a:spAutoFit/>
            </a:bodyPr>
            <a:lstStyle/>
            <a:p>
              <a:pPr algn="just">
                <a:lnSpc>
                  <a:spcPct val="140000"/>
                </a:lnSpc>
              </a:pPr>
              <a:r>
                <a:rPr kumimoji="1" lang="zh-CN" altLang="en-US" sz="2400" dirty="0" smtClean="0">
                  <a:solidFill>
                    <a:schemeClr val="bg1">
                      <a:lumMod val="85000"/>
                    </a:schemeClr>
                  </a:solidFill>
                  <a:latin typeface="微软雅黑"/>
                  <a:ea typeface="微软雅黑"/>
                  <a:cs typeface="微软雅黑"/>
                </a:rPr>
                <a:t>活动轨迹维度方面的指标要分开组合。（比如网吧下网时间和入住旅馆时间两个指标要分开使用，因上述两个行为同时发生的可能性很小，比中机率会明显下降）</a:t>
              </a:r>
            </a:p>
          </p:txBody>
        </p:sp>
        <p:sp>
          <p:nvSpPr>
            <p:cNvPr id="7" name="文本框 6"/>
            <p:cNvSpPr txBox="1"/>
            <p:nvPr/>
          </p:nvSpPr>
          <p:spPr>
            <a:xfrm>
              <a:off x="5359400" y="3556000"/>
              <a:ext cx="673582" cy="461665"/>
            </a:xfrm>
            <a:prstGeom prst="rect">
              <a:avLst/>
            </a:prstGeom>
            <a:noFill/>
          </p:spPr>
          <p:txBody>
            <a:bodyPr wrap="none" rtlCol="0">
              <a:spAutoFit/>
            </a:bodyPr>
            <a:lstStyle/>
            <a:p>
              <a:r>
                <a:rPr kumimoji="1" lang="en-US" altLang="zh-CN" sz="2400" dirty="0">
                  <a:solidFill>
                    <a:schemeClr val="bg1">
                      <a:lumMod val="85000"/>
                    </a:schemeClr>
                  </a:solidFill>
                  <a:latin typeface="微软雅黑"/>
                  <a:ea typeface="微软雅黑"/>
                  <a:cs typeface="微软雅黑"/>
                </a:rPr>
                <a:t>1</a:t>
              </a:r>
              <a:r>
                <a:rPr kumimoji="1" lang="zh-CN" altLang="en-US" sz="2400" dirty="0">
                  <a:solidFill>
                    <a:schemeClr val="bg1">
                      <a:lumMod val="85000"/>
                    </a:schemeClr>
                  </a:solidFill>
                  <a:latin typeface="微软雅黑"/>
                  <a:ea typeface="微软雅黑"/>
                  <a:cs typeface="微软雅黑"/>
                </a:rPr>
                <a:t>、</a:t>
              </a:r>
            </a:p>
          </p:txBody>
        </p:sp>
        <p:sp>
          <p:nvSpPr>
            <p:cNvPr id="10" name="文本框 9"/>
            <p:cNvSpPr txBox="1"/>
            <p:nvPr/>
          </p:nvSpPr>
          <p:spPr>
            <a:xfrm>
              <a:off x="5359400" y="4710140"/>
              <a:ext cx="673582" cy="461665"/>
            </a:xfrm>
            <a:prstGeom prst="rect">
              <a:avLst/>
            </a:prstGeom>
            <a:noFill/>
          </p:spPr>
          <p:txBody>
            <a:bodyPr wrap="none" rtlCol="0">
              <a:spAutoFit/>
            </a:bodyPr>
            <a:lstStyle/>
            <a:p>
              <a:r>
                <a:rPr kumimoji="1" lang="en-US" altLang="zh-CN" sz="2400" dirty="0" smtClean="0">
                  <a:solidFill>
                    <a:schemeClr val="bg1">
                      <a:lumMod val="85000"/>
                    </a:schemeClr>
                  </a:solidFill>
                  <a:latin typeface="微软雅黑"/>
                  <a:ea typeface="微软雅黑"/>
                  <a:cs typeface="微软雅黑"/>
                </a:rPr>
                <a:t>2</a:t>
              </a:r>
              <a:r>
                <a:rPr kumimoji="1" lang="zh-CN" altLang="en-US" sz="2400" dirty="0" smtClean="0">
                  <a:solidFill>
                    <a:schemeClr val="bg1">
                      <a:lumMod val="85000"/>
                    </a:schemeClr>
                  </a:solidFill>
                  <a:latin typeface="微软雅黑"/>
                  <a:ea typeface="微软雅黑"/>
                  <a:cs typeface="微软雅黑"/>
                </a:rPr>
                <a:t>、</a:t>
              </a:r>
              <a:endParaRPr kumimoji="1" lang="zh-CN" altLang="en-US" sz="2400" dirty="0">
                <a:solidFill>
                  <a:schemeClr val="bg1">
                    <a:lumMod val="85000"/>
                  </a:schemeClr>
                </a:solidFill>
                <a:latin typeface="微软雅黑"/>
                <a:ea typeface="微软雅黑"/>
                <a:cs typeface="微软雅黑"/>
              </a:endParaRPr>
            </a:p>
          </p:txBody>
        </p:sp>
      </p:grpSp>
    </p:spTree>
    <p:extLst>
      <p:ext uri="{BB962C8B-B14F-4D97-AF65-F5344CB8AC3E}">
        <p14:creationId xmlns:p14="http://schemas.microsoft.com/office/powerpoint/2010/main" val="323488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81996" y="24378"/>
            <a:ext cx="8245147" cy="10235635"/>
          </a:xfrm>
          <a:prstGeom prst="rect">
            <a:avLst/>
          </a:prstGeom>
        </p:spPr>
      </p:pic>
      <p:sp>
        <p:nvSpPr>
          <p:cNvPr id="6" name="文本框 5"/>
          <p:cNvSpPr txBox="1"/>
          <p:nvPr/>
        </p:nvSpPr>
        <p:spPr>
          <a:xfrm>
            <a:off x="4081066" y="1650912"/>
            <a:ext cx="12378133" cy="1815882"/>
          </a:xfrm>
          <a:prstGeom prst="rect">
            <a:avLst/>
          </a:prstGeom>
          <a:noFill/>
        </p:spPr>
        <p:txBody>
          <a:bodyPr wrap="square" rtlCol="0">
            <a:spAutoFit/>
          </a:bodyPr>
          <a:lstStyle/>
          <a:p>
            <a:pPr algn="just">
              <a:lnSpc>
                <a:spcPct val="140000"/>
              </a:lnSpc>
            </a:pPr>
            <a:r>
              <a:rPr kumimoji="1" lang="zh-CN" altLang="en-US" sz="2000" dirty="0" smtClean="0">
                <a:solidFill>
                  <a:schemeClr val="bg1">
                    <a:lumMod val="85000"/>
                  </a:schemeClr>
                </a:solidFill>
                <a:latin typeface="微软雅黑"/>
                <a:ea typeface="微软雅黑"/>
                <a:cs typeface="微软雅黑"/>
              </a:rPr>
              <a:t>    以涉毒为例：使用</a:t>
            </a:r>
            <a:r>
              <a:rPr kumimoji="1" lang="en-US" altLang="zh-CN" sz="2000" dirty="0" smtClean="0">
                <a:solidFill>
                  <a:schemeClr val="bg1">
                    <a:lumMod val="85000"/>
                  </a:schemeClr>
                </a:solidFill>
                <a:latin typeface="微软雅黑"/>
                <a:ea typeface="微软雅黑"/>
                <a:cs typeface="微软雅黑"/>
              </a:rPr>
              <a:t>A+B</a:t>
            </a:r>
            <a:r>
              <a:rPr kumimoji="1" lang="zh-CN" altLang="en-US" sz="2000" dirty="0" smtClean="0">
                <a:solidFill>
                  <a:schemeClr val="bg1">
                    <a:lumMod val="85000"/>
                  </a:schemeClr>
                </a:solidFill>
                <a:latin typeface="微软雅黑"/>
                <a:ea typeface="微软雅黑"/>
                <a:cs typeface="微软雅黑"/>
              </a:rPr>
              <a:t>、</a:t>
            </a:r>
            <a:r>
              <a:rPr kumimoji="1" lang="en-US" altLang="zh-CN" sz="2000" dirty="0" smtClean="0">
                <a:solidFill>
                  <a:schemeClr val="bg1">
                    <a:lumMod val="85000"/>
                  </a:schemeClr>
                </a:solidFill>
                <a:latin typeface="微软雅黑"/>
                <a:ea typeface="微软雅黑"/>
                <a:cs typeface="微软雅黑"/>
              </a:rPr>
              <a:t>A+D</a:t>
            </a:r>
            <a:r>
              <a:rPr kumimoji="1" lang="zh-CN" altLang="en-US" sz="2000" dirty="0" smtClean="0">
                <a:solidFill>
                  <a:schemeClr val="bg1">
                    <a:lumMod val="85000"/>
                  </a:schemeClr>
                </a:solidFill>
                <a:latin typeface="微软雅黑"/>
                <a:ea typeface="微软雅黑"/>
                <a:cs typeface="微软雅黑"/>
              </a:rPr>
              <a:t>、</a:t>
            </a:r>
            <a:r>
              <a:rPr kumimoji="1" lang="en-US" altLang="zh-CN" sz="2000" dirty="0" smtClean="0">
                <a:solidFill>
                  <a:schemeClr val="bg1">
                    <a:lumMod val="85000"/>
                  </a:schemeClr>
                </a:solidFill>
                <a:latin typeface="微软雅黑"/>
                <a:ea typeface="微软雅黑"/>
                <a:cs typeface="微软雅黑"/>
              </a:rPr>
              <a:t>A+E</a:t>
            </a:r>
            <a:r>
              <a:rPr kumimoji="1" lang="zh-CN" altLang="en-US" sz="2000" dirty="0" smtClean="0">
                <a:solidFill>
                  <a:schemeClr val="bg1">
                    <a:lumMod val="85000"/>
                  </a:schemeClr>
                </a:solidFill>
                <a:latin typeface="微软雅黑"/>
                <a:ea typeface="微软雅黑"/>
                <a:cs typeface="微软雅黑"/>
              </a:rPr>
              <a:t>、</a:t>
            </a:r>
            <a:r>
              <a:rPr kumimoji="1" lang="en-US" altLang="zh-CN" sz="2000" dirty="0" smtClean="0">
                <a:solidFill>
                  <a:schemeClr val="bg1">
                    <a:lumMod val="85000"/>
                  </a:schemeClr>
                </a:solidFill>
                <a:latin typeface="微软雅黑"/>
                <a:ea typeface="微软雅黑"/>
                <a:cs typeface="微软雅黑"/>
              </a:rPr>
              <a:t>A+B+D</a:t>
            </a:r>
            <a:r>
              <a:rPr kumimoji="1" lang="zh-CN" altLang="en-US" sz="2000" dirty="0" smtClean="0">
                <a:solidFill>
                  <a:schemeClr val="bg1">
                    <a:lumMod val="85000"/>
                  </a:schemeClr>
                </a:solidFill>
                <a:latin typeface="微软雅黑"/>
                <a:ea typeface="微软雅黑"/>
                <a:cs typeface="微软雅黑"/>
              </a:rPr>
              <a:t>、</a:t>
            </a:r>
            <a:r>
              <a:rPr kumimoji="1" lang="en-US" altLang="zh-CN" sz="2000" dirty="0" smtClean="0">
                <a:solidFill>
                  <a:schemeClr val="bg1">
                    <a:lumMod val="85000"/>
                  </a:schemeClr>
                </a:solidFill>
                <a:latin typeface="微软雅黑"/>
                <a:ea typeface="微软雅黑"/>
                <a:cs typeface="微软雅黑"/>
              </a:rPr>
              <a:t>A+B+E</a:t>
            </a:r>
            <a:r>
              <a:rPr kumimoji="1" lang="zh-CN" altLang="en-US" sz="2000" dirty="0" smtClean="0">
                <a:solidFill>
                  <a:schemeClr val="bg1">
                    <a:lumMod val="85000"/>
                  </a:schemeClr>
                </a:solidFill>
                <a:latin typeface="微软雅黑"/>
                <a:ea typeface="微软雅黑"/>
                <a:cs typeface="微软雅黑"/>
              </a:rPr>
              <a:t>、</a:t>
            </a:r>
            <a:r>
              <a:rPr kumimoji="1" lang="en-US" altLang="zh-CN" sz="2000" dirty="0" smtClean="0">
                <a:solidFill>
                  <a:schemeClr val="bg1">
                    <a:lumMod val="85000"/>
                  </a:schemeClr>
                </a:solidFill>
                <a:latin typeface="微软雅黑"/>
                <a:ea typeface="微软雅黑"/>
                <a:cs typeface="微软雅黑"/>
              </a:rPr>
              <a:t>A+D+E</a:t>
            </a:r>
            <a:r>
              <a:rPr kumimoji="1" lang="zh-CN" altLang="en-US" sz="2000" dirty="0" smtClean="0">
                <a:solidFill>
                  <a:schemeClr val="bg1">
                    <a:lumMod val="85000"/>
                  </a:schemeClr>
                </a:solidFill>
                <a:latin typeface="微软雅黑"/>
                <a:ea typeface="微软雅黑"/>
                <a:cs typeface="微软雅黑"/>
              </a:rPr>
              <a:t>、</a:t>
            </a:r>
            <a:r>
              <a:rPr kumimoji="1" lang="en-US" altLang="zh-CN" sz="2000" dirty="0" smtClean="0">
                <a:solidFill>
                  <a:schemeClr val="bg1">
                    <a:lumMod val="85000"/>
                  </a:schemeClr>
                </a:solidFill>
                <a:latin typeface="微软雅黑"/>
                <a:ea typeface="微软雅黑"/>
                <a:cs typeface="微软雅黑"/>
              </a:rPr>
              <a:t>A+B+D+E</a:t>
            </a:r>
            <a:r>
              <a:rPr kumimoji="1" lang="zh-CN" altLang="en-US" sz="2000" dirty="0" smtClean="0">
                <a:solidFill>
                  <a:schemeClr val="bg1">
                    <a:lumMod val="85000"/>
                  </a:schemeClr>
                </a:solidFill>
                <a:latin typeface="微软雅黑"/>
                <a:ea typeface="微软雅黑"/>
                <a:cs typeface="微软雅黑"/>
              </a:rPr>
              <a:t>作为组合后比中率上升，可以将符合上述组合的住户判定为具备高危涉毒风险人员（其他组合类型在测算中比中率下降，说明组合欠缺科学性）。一旦判定为具备高危涉毒风险人员，我们可将公寓楼进出记录作为公安机关上门核查的时间依据，提高查处工作的针对性和有效性。</a:t>
            </a:r>
            <a:endParaRPr kumimoji="1" lang="zh-CN" altLang="en-US" sz="2000" dirty="0"/>
          </a:p>
        </p:txBody>
      </p:sp>
      <p:sp>
        <p:nvSpPr>
          <p:cNvPr id="13" name="文本框 12"/>
          <p:cNvSpPr txBox="1"/>
          <p:nvPr/>
        </p:nvSpPr>
        <p:spPr>
          <a:xfrm>
            <a:off x="4081066" y="1720165"/>
            <a:ext cx="667170" cy="400110"/>
          </a:xfrm>
          <a:prstGeom prst="rect">
            <a:avLst/>
          </a:prstGeom>
          <a:noFill/>
        </p:spPr>
        <p:txBody>
          <a:bodyPr wrap="none" rtlCol="0">
            <a:spAutoFit/>
          </a:bodyPr>
          <a:lstStyle/>
          <a:p>
            <a:r>
              <a:rPr kumimoji="1" lang="en-US" altLang="zh-CN" sz="2000" dirty="0" smtClean="0">
                <a:solidFill>
                  <a:schemeClr val="bg1">
                    <a:lumMod val="85000"/>
                  </a:schemeClr>
                </a:solidFill>
                <a:latin typeface="微软雅黑"/>
                <a:ea typeface="微软雅黑"/>
                <a:cs typeface="微软雅黑"/>
              </a:rPr>
              <a:t>3</a:t>
            </a:r>
            <a:r>
              <a:rPr kumimoji="1" lang="zh-CN" altLang="en-US" sz="2000" dirty="0" smtClean="0">
                <a:solidFill>
                  <a:schemeClr val="bg1">
                    <a:lumMod val="85000"/>
                  </a:schemeClr>
                </a:solidFill>
                <a:latin typeface="微软雅黑"/>
                <a:ea typeface="微软雅黑"/>
                <a:cs typeface="微软雅黑"/>
              </a:rPr>
              <a:t>、 </a:t>
            </a:r>
            <a:endParaRPr kumimoji="1" lang="zh-CN" altLang="en-US" sz="2000" dirty="0">
              <a:solidFill>
                <a:schemeClr val="bg1">
                  <a:lumMod val="85000"/>
                </a:schemeClr>
              </a:solidFill>
              <a:latin typeface="微软雅黑"/>
              <a:ea typeface="微软雅黑"/>
              <a:cs typeface="微软雅黑"/>
            </a:endParaRPr>
          </a:p>
        </p:txBody>
      </p:sp>
      <p:pic>
        <p:nvPicPr>
          <p:cNvPr id="14" name="图片 13" descr="ppt-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098" y="3455272"/>
            <a:ext cx="13254831" cy="4859688"/>
          </a:xfrm>
          <a:prstGeom prst="rect">
            <a:avLst/>
          </a:prstGeom>
        </p:spPr>
      </p:pic>
    </p:spTree>
    <p:extLst>
      <p:ext uri="{BB962C8B-B14F-4D97-AF65-F5344CB8AC3E}">
        <p14:creationId xmlns:p14="http://schemas.microsoft.com/office/powerpoint/2010/main" val="38195019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16585" y="4301607"/>
            <a:ext cx="7099639" cy="3475193"/>
          </a:xfrm>
          <a:prstGeom prst="rect">
            <a:avLst/>
          </a:prstGeom>
        </p:spPr>
      </p:pic>
      <p:sp>
        <p:nvSpPr>
          <p:cNvPr id="4" name="五角星 3"/>
          <p:cNvSpPr/>
          <p:nvPr/>
        </p:nvSpPr>
        <p:spPr>
          <a:xfrm>
            <a:off x="7404078" y="5168007"/>
            <a:ext cx="232550" cy="212800"/>
          </a:xfrm>
          <a:prstGeom prst="star5">
            <a:avLst/>
          </a:prstGeom>
          <a:solidFill>
            <a:schemeClr val="bg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887" tIns="90443" rIns="180887" bIns="90443" rtlCol="0" anchor="ctr"/>
          <a:lstStyle/>
          <a:p>
            <a:pPr algn="ctr"/>
            <a:endParaRPr lang="zh-CN" altLang="en-US"/>
          </a:p>
        </p:txBody>
      </p:sp>
      <p:grpSp>
        <p:nvGrpSpPr>
          <p:cNvPr id="15" name="组 8"/>
          <p:cNvGrpSpPr/>
          <p:nvPr/>
        </p:nvGrpSpPr>
        <p:grpSpPr>
          <a:xfrm>
            <a:off x="0" y="1762208"/>
            <a:ext cx="5166404" cy="1005409"/>
            <a:chOff x="0" y="1762208"/>
            <a:chExt cx="8382000" cy="1005409"/>
          </a:xfrm>
        </p:grpSpPr>
        <p:sp>
          <p:nvSpPr>
            <p:cNvPr id="17" name="Rectangle 1"/>
            <p:cNvSpPr/>
            <p:nvPr/>
          </p:nvSpPr>
          <p:spPr>
            <a:xfrm>
              <a:off x="0" y="1762208"/>
              <a:ext cx="8382000"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19" name="矩形 18"/>
            <p:cNvSpPr/>
            <p:nvPr/>
          </p:nvSpPr>
          <p:spPr>
            <a:xfrm>
              <a:off x="2413000" y="1931214"/>
              <a:ext cx="2236510" cy="707886"/>
            </a:xfrm>
            <a:prstGeom prst="rect">
              <a:avLst/>
            </a:prstGeom>
          </p:spPr>
          <p:txBody>
            <a:bodyPr wrap="none">
              <a:spAutoFit/>
            </a:bodyPr>
            <a:lstStyle/>
            <a:p>
              <a:r>
                <a:rPr kumimoji="1" lang="zh-CN" altLang="en-US" sz="4000" b="1" dirty="0">
                  <a:ln w="18415" cmpd="sng">
                    <a:solidFill>
                      <a:srgbClr val="FFFFFF"/>
                    </a:solidFill>
                    <a:prstDash val="solid"/>
                  </a:ln>
                  <a:solidFill>
                    <a:schemeClr val="bg1"/>
                  </a:solidFill>
                  <a:latin typeface="微软雅黑"/>
                  <a:ea typeface="微软雅黑"/>
                  <a:cs typeface="微软雅黑"/>
                </a:rPr>
                <a:t>预警流程</a:t>
              </a:r>
            </a:p>
          </p:txBody>
        </p:sp>
      </p:grpSp>
      <p:pic>
        <p:nvPicPr>
          <p:cNvPr id="21"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086686" y="199589"/>
            <a:ext cx="8245147" cy="10235635"/>
          </a:xfrm>
          <a:prstGeom prst="rect">
            <a:avLst/>
          </a:prstGeom>
        </p:spPr>
      </p:pic>
      <p:grpSp>
        <p:nvGrpSpPr>
          <p:cNvPr id="3" name="组合 2"/>
          <p:cNvGrpSpPr/>
          <p:nvPr/>
        </p:nvGrpSpPr>
        <p:grpSpPr>
          <a:xfrm>
            <a:off x="8892808" y="2285157"/>
            <a:ext cx="6345130" cy="6548090"/>
            <a:chOff x="10053919" y="1554985"/>
            <a:chExt cx="6345130" cy="6548090"/>
          </a:xfrm>
        </p:grpSpPr>
        <p:grpSp>
          <p:nvGrpSpPr>
            <p:cNvPr id="23" name="组合 22"/>
            <p:cNvGrpSpPr/>
            <p:nvPr/>
          </p:nvGrpSpPr>
          <p:grpSpPr>
            <a:xfrm>
              <a:off x="10053919" y="1554985"/>
              <a:ext cx="6345130" cy="4735586"/>
              <a:chOff x="5380341" y="1911623"/>
              <a:chExt cx="3222639" cy="2374021"/>
            </a:xfrm>
          </p:grpSpPr>
          <p:sp>
            <p:nvSpPr>
              <p:cNvPr id="10" name="타원 438"/>
              <p:cNvSpPr/>
              <p:nvPr/>
            </p:nvSpPr>
            <p:spPr>
              <a:xfrm>
                <a:off x="5380341" y="1911623"/>
                <a:ext cx="817466" cy="774033"/>
              </a:xfrm>
              <a:prstGeom prst="ellipse">
                <a:avLst/>
              </a:prstGeom>
              <a:gradFill flip="none" rotWithShape="1">
                <a:gsLst>
                  <a:gs pos="0">
                    <a:srgbClr val="7B5A85">
                      <a:alpha val="40000"/>
                    </a:srgbClr>
                  </a:gs>
                  <a:gs pos="100000">
                    <a:srgbClr val="C35954">
                      <a:alpha val="30000"/>
                    </a:srgbClr>
                  </a:gs>
                </a:gsLst>
                <a:lin ang="18900000" scaled="1"/>
                <a:tileRect/>
              </a:gradFill>
              <a:ln w="3175">
                <a:solidFill>
                  <a:srgbClr val="C359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系统</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研判</a:t>
                </a:r>
                <a:endParaRPr lang="en-US" altLang="zh-CN" sz="2400" dirty="0">
                  <a:latin typeface="微软雅黑" pitchFamily="34" charset="-122"/>
                  <a:ea typeface="微软雅黑" pitchFamily="34" charset="-122"/>
                </a:endParaRPr>
              </a:p>
            </p:txBody>
          </p:sp>
          <p:sp>
            <p:nvSpPr>
              <p:cNvPr id="11" name="타원 438"/>
              <p:cNvSpPr/>
              <p:nvPr/>
            </p:nvSpPr>
            <p:spPr>
              <a:xfrm>
                <a:off x="5766215" y="2890486"/>
                <a:ext cx="817466" cy="774033"/>
              </a:xfrm>
              <a:prstGeom prst="ellipse">
                <a:avLst/>
              </a:prstGeom>
              <a:gradFill flip="none" rotWithShape="1">
                <a:gsLst>
                  <a:gs pos="0">
                    <a:srgbClr val="7B5A85">
                      <a:alpha val="40000"/>
                    </a:srgbClr>
                  </a:gs>
                  <a:gs pos="100000">
                    <a:srgbClr val="C35954">
                      <a:alpha val="30000"/>
                    </a:srgbClr>
                  </a:gs>
                </a:gsLst>
                <a:lin ang="18900000" scaled="1"/>
                <a:tileRect/>
              </a:gradFill>
              <a:ln w="3175">
                <a:solidFill>
                  <a:srgbClr val="C359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活动</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异常</a:t>
                </a:r>
                <a:endParaRPr lang="ko-KR" altLang="en-US" sz="2400" dirty="0">
                  <a:latin typeface="微软雅黑" pitchFamily="34" charset="-122"/>
                </a:endParaRPr>
              </a:p>
            </p:txBody>
          </p:sp>
          <p:sp>
            <p:nvSpPr>
              <p:cNvPr id="12" name="타원 438"/>
              <p:cNvSpPr/>
              <p:nvPr/>
            </p:nvSpPr>
            <p:spPr>
              <a:xfrm>
                <a:off x="6968048" y="2659496"/>
                <a:ext cx="817466" cy="774033"/>
              </a:xfrm>
              <a:prstGeom prst="ellipse">
                <a:avLst/>
              </a:prstGeom>
              <a:gradFill flip="none" rotWithShape="1">
                <a:gsLst>
                  <a:gs pos="0">
                    <a:srgbClr val="7B5A85">
                      <a:alpha val="40000"/>
                    </a:srgbClr>
                  </a:gs>
                  <a:gs pos="100000">
                    <a:srgbClr val="C35954">
                      <a:alpha val="30000"/>
                    </a:srgbClr>
                  </a:gs>
                </a:gsLst>
                <a:lin ang="18900000" scaled="1"/>
                <a:tileRect/>
              </a:gradFill>
              <a:ln w="3175">
                <a:solidFill>
                  <a:srgbClr val="C359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门禁</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进出</a:t>
                </a:r>
                <a:endParaRPr lang="ko-KR" altLang="en-US" sz="2400" dirty="0">
                  <a:latin typeface="微软雅黑" pitchFamily="34" charset="-122"/>
                </a:endParaRPr>
              </a:p>
            </p:txBody>
          </p:sp>
          <p:sp>
            <p:nvSpPr>
              <p:cNvPr id="13" name="타원 438"/>
              <p:cNvSpPr/>
              <p:nvPr/>
            </p:nvSpPr>
            <p:spPr>
              <a:xfrm>
                <a:off x="7785514" y="3511611"/>
                <a:ext cx="817466" cy="774033"/>
              </a:xfrm>
              <a:prstGeom prst="ellipse">
                <a:avLst/>
              </a:prstGeom>
              <a:gradFill flip="none" rotWithShape="1">
                <a:gsLst>
                  <a:gs pos="0">
                    <a:srgbClr val="7B5A85">
                      <a:alpha val="40000"/>
                    </a:srgbClr>
                  </a:gs>
                  <a:gs pos="100000">
                    <a:srgbClr val="C35954">
                      <a:alpha val="30000"/>
                    </a:srgbClr>
                  </a:gs>
                </a:gsLst>
                <a:lin ang="18900000" scaled="1"/>
                <a:tileRect/>
              </a:gradFill>
              <a:ln w="3175">
                <a:solidFill>
                  <a:srgbClr val="C359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预警</a:t>
                </a:r>
                <a:endParaRPr lang="en-US" altLang="zh-CN" sz="2400" dirty="0" smtClean="0">
                  <a:latin typeface="微软雅黑" pitchFamily="34" charset="-122"/>
                  <a:ea typeface="微软雅黑" pitchFamily="34" charset="-122"/>
                </a:endParaRPr>
              </a:p>
              <a:p>
                <a:pPr algn="ctr"/>
                <a:r>
                  <a:rPr lang="zh-CN" altLang="en-US" sz="2400" dirty="0" smtClean="0">
                    <a:latin typeface="微软雅黑" pitchFamily="34" charset="-122"/>
                    <a:ea typeface="微软雅黑" pitchFamily="34" charset="-122"/>
                  </a:rPr>
                  <a:t>推送</a:t>
                </a:r>
                <a:endParaRPr lang="ko-KR" altLang="en-US" sz="2400" dirty="0">
                  <a:latin typeface="微软雅黑" pitchFamily="34" charset="-122"/>
                </a:endParaRPr>
              </a:p>
            </p:txBody>
          </p:sp>
          <p:cxnSp>
            <p:nvCxnSpPr>
              <p:cNvPr id="14" name="직선 연결선 25"/>
              <p:cNvCxnSpPr/>
              <p:nvPr/>
            </p:nvCxnSpPr>
            <p:spPr>
              <a:xfrm flipH="1" flipV="1">
                <a:off x="5890612" y="2692635"/>
                <a:ext cx="157892" cy="229865"/>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직선 연결선 25"/>
              <p:cNvCxnSpPr>
                <a:endCxn id="12" idx="2"/>
              </p:cNvCxnSpPr>
              <p:nvPr/>
            </p:nvCxnSpPr>
            <p:spPr>
              <a:xfrm flipV="1">
                <a:off x="6583681" y="3046513"/>
                <a:ext cx="384367" cy="101722"/>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직선 연결선 25"/>
              <p:cNvCxnSpPr/>
              <p:nvPr/>
            </p:nvCxnSpPr>
            <p:spPr>
              <a:xfrm flipH="1" flipV="1">
                <a:off x="7697310" y="3277502"/>
                <a:ext cx="331956" cy="251634"/>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20" name="타원 438"/>
            <p:cNvSpPr/>
            <p:nvPr/>
          </p:nvSpPr>
          <p:spPr>
            <a:xfrm>
              <a:off x="13659922" y="6559070"/>
              <a:ext cx="1609528" cy="1544005"/>
            </a:xfrm>
            <a:prstGeom prst="ellipse">
              <a:avLst/>
            </a:prstGeom>
            <a:gradFill flip="none" rotWithShape="1">
              <a:gsLst>
                <a:gs pos="0">
                  <a:srgbClr val="7B5A85">
                    <a:alpha val="40000"/>
                  </a:srgbClr>
                </a:gs>
                <a:gs pos="100000">
                  <a:srgbClr val="C35954">
                    <a:alpha val="30000"/>
                  </a:srgbClr>
                </a:gs>
              </a:gsLst>
              <a:lin ang="18900000" scaled="1"/>
              <a:tileRect/>
            </a:gradFill>
            <a:ln w="3175">
              <a:solidFill>
                <a:srgbClr val="C359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itchFamily="34" charset="-122"/>
                  <a:ea typeface="微软雅黑" pitchFamily="34" charset="-122"/>
                </a:rPr>
                <a:t>上门</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核查</a:t>
              </a:r>
              <a:endParaRPr lang="ko-KR" altLang="en-US" sz="2400" dirty="0">
                <a:latin typeface="微软雅黑" pitchFamily="34" charset="-122"/>
              </a:endParaRPr>
            </a:p>
          </p:txBody>
        </p:sp>
      </p:grpSp>
      <p:cxnSp>
        <p:nvCxnSpPr>
          <p:cNvPr id="22" name="직선 연결선 25"/>
          <p:cNvCxnSpPr>
            <a:stCxn id="20" idx="7"/>
          </p:cNvCxnSpPr>
          <p:nvPr/>
        </p:nvCxnSpPr>
        <p:spPr>
          <a:xfrm flipV="1">
            <a:off x="13872629" y="7049738"/>
            <a:ext cx="377818" cy="465618"/>
          </a:xfrm>
          <a:prstGeom prst="line">
            <a:avLst/>
          </a:prstGeom>
          <a:ln>
            <a:solidFill>
              <a:srgbClr val="C35954"/>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6" presetClass="emph" presetSubtype="0" fill="hold" nodeType="withEffect">
                                  <p:stCondLst>
                                    <p:cond delay="50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1000"/>
                            </p:stCondLst>
                            <p:childTnLst>
                              <p:par>
                                <p:cTn id="18" presetID="35" presetClass="emph" presetSubtype="0" repeatCount="indefinite" fill="hold" grpId="1" nodeType="afterEffect">
                                  <p:stCondLst>
                                    <p:cond delay="0"/>
                                  </p:stCondLst>
                                  <p:childTnLst>
                                    <p:anim calcmode="discrete" valueType="str">
                                      <p:cBhvr>
                                        <p:cTn id="19"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t="-11890"/>
          <a:stretch/>
        </p:blipFill>
        <p:spPr>
          <a:xfrm>
            <a:off x="76802" y="1573858"/>
            <a:ext cx="18003837" cy="8593768"/>
          </a:xfrm>
          <a:prstGeom prst="rect">
            <a:avLst/>
          </a:prstGeom>
        </p:spPr>
      </p:pic>
      <p:sp>
        <p:nvSpPr>
          <p:cNvPr id="2" name="文本框 1"/>
          <p:cNvSpPr txBox="1"/>
          <p:nvPr/>
        </p:nvSpPr>
        <p:spPr>
          <a:xfrm>
            <a:off x="2768511" y="2582290"/>
            <a:ext cx="11976100" cy="1015663"/>
          </a:xfrm>
          <a:prstGeom prst="rect">
            <a:avLst/>
          </a:prstGeom>
          <a:noFill/>
        </p:spPr>
        <p:txBody>
          <a:bodyPr wrap="square" rtlCol="0">
            <a:spAutoFit/>
          </a:bodyPr>
          <a:lstStyle/>
          <a:p>
            <a:pPr algn="just">
              <a:lnSpc>
                <a:spcPct val="150000"/>
              </a:lnSpc>
            </a:pPr>
            <a:r>
              <a:rPr kumimoji="1" lang="zh-CN" altLang="en-US" sz="2000" dirty="0" smtClean="0">
                <a:solidFill>
                  <a:schemeClr val="bg1">
                    <a:lumMod val="85000"/>
                  </a:schemeClr>
                </a:solidFill>
                <a:latin typeface="微软雅黑"/>
                <a:ea typeface="微软雅黑"/>
                <a:cs typeface="微软雅黑"/>
              </a:rPr>
              <a:t>由此，我们可以总结出其他类型犯罪人员均可按照上述模式，先行分析特征规律，设定各指标参数，通过指标间的组合验证得出高危风险人员，构建相应的住户标签及相关指标、参数。</a:t>
            </a:r>
            <a:endParaRPr kumimoji="1" lang="zh-CN" altLang="en-US" sz="2000" dirty="0"/>
          </a:p>
        </p:txBody>
      </p:sp>
      <p:grpSp>
        <p:nvGrpSpPr>
          <p:cNvPr id="3" name="组合 2"/>
          <p:cNvGrpSpPr/>
          <p:nvPr/>
        </p:nvGrpSpPr>
        <p:grpSpPr>
          <a:xfrm>
            <a:off x="3636395" y="5150097"/>
            <a:ext cx="10297409" cy="2405935"/>
            <a:chOff x="3773555" y="5767317"/>
            <a:chExt cx="10297409" cy="2405935"/>
          </a:xfrm>
        </p:grpSpPr>
        <p:grpSp>
          <p:nvGrpSpPr>
            <p:cNvPr id="9" name="组合 8"/>
            <p:cNvGrpSpPr>
              <a:grpSpLocks/>
            </p:cNvGrpSpPr>
            <p:nvPr/>
          </p:nvGrpSpPr>
          <p:grpSpPr bwMode="auto">
            <a:xfrm>
              <a:off x="8133205" y="5817402"/>
              <a:ext cx="1244599" cy="2355850"/>
              <a:chOff x="1419709" y="1240186"/>
              <a:chExt cx="1243693" cy="2354901"/>
            </a:xfrm>
          </p:grpSpPr>
          <p:sp>
            <p:nvSpPr>
              <p:cNvPr id="10" name="圆角矩形 9"/>
              <p:cNvSpPr/>
              <p:nvPr/>
            </p:nvSpPr>
            <p:spPr bwMode="auto">
              <a:xfrm rot="5400000">
                <a:off x="849035" y="1810860"/>
                <a:ext cx="2354901" cy="1213553"/>
              </a:xfrm>
              <a:prstGeom prst="roundRect">
                <a:avLst>
                  <a:gd name="adj" fmla="val 50000"/>
                </a:avLst>
              </a:prstGeom>
              <a:noFill/>
              <a:ln w="34925"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bwMode="auto">
              <a:xfrm>
                <a:off x="1551376" y="1381417"/>
                <a:ext cx="950219" cy="948943"/>
              </a:xfrm>
              <a:prstGeom prst="ellipse">
                <a:avLst/>
              </a:prstGeom>
              <a:no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 name="Text Box 39"/>
              <p:cNvSpPr txBox="1">
                <a:spLocks noChangeArrowheads="1"/>
              </p:cNvSpPr>
              <p:nvPr/>
            </p:nvSpPr>
            <p:spPr bwMode="auto">
              <a:xfrm>
                <a:off x="1505018" y="1317873"/>
                <a:ext cx="1042932" cy="651390"/>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eaLnBrk="1" fontAlgn="auto" latinLnBrk="0" hangingPunct="1">
                  <a:lnSpc>
                    <a:spcPct val="150000"/>
                  </a:lnSpc>
                  <a:spcBef>
                    <a:spcPts val="0"/>
                  </a:spcBef>
                  <a:spcAft>
                    <a:spcPts val="0"/>
                  </a:spcAft>
                  <a:buClr>
                    <a:sysClr val="window" lastClr="FFFFFF"/>
                  </a:buClr>
                  <a:buSzTx/>
                  <a:buFontTx/>
                  <a:buNone/>
                  <a:tabLst/>
                  <a:defRPr/>
                </a:pPr>
                <a:r>
                  <a:rPr kumimoji="0" lang="en-US" altLang="zh-CN" sz="3200" b="1" i="0" u="none" strike="noStrike" kern="0" cap="none" spc="50" normalizeH="0" baseline="0" noProof="0" dirty="0" smtClean="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3</a:t>
                </a:r>
                <a:endParaRPr kumimoji="0" lang="en-US" altLang="zh-CN" sz="3200" b="1" i="0" u="none" strike="noStrike" kern="0" cap="none" spc="50" normalizeH="0" baseline="0" noProof="0" dirty="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3" name="矩形 261"/>
              <p:cNvSpPr>
                <a:spLocks noChangeArrowheads="1"/>
              </p:cNvSpPr>
              <p:nvPr/>
            </p:nvSpPr>
            <p:spPr bwMode="auto">
              <a:xfrm>
                <a:off x="1665226" y="1921514"/>
                <a:ext cx="772406" cy="39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ysClr val="window" lastClr="FFFFFF"/>
                    </a:solidFill>
                    <a:latin typeface="微软雅黑" pitchFamily="34" charset="-122"/>
                    <a:ea typeface="微软雅黑" pitchFamily="34" charset="-122"/>
                  </a:rPr>
                  <a:t> </a:t>
                </a:r>
                <a:r>
                  <a:rPr lang="zh-CN" altLang="en-US" sz="2000" kern="0" dirty="0" smtClean="0">
                    <a:solidFill>
                      <a:srgbClr val="FFFFFF"/>
                    </a:solidFill>
                    <a:latin typeface="微软雅黑" pitchFamily="34" charset="-122"/>
                    <a:ea typeface="微软雅黑" pitchFamily="34" charset="-122"/>
                  </a:rPr>
                  <a:t>标签</a:t>
                </a:r>
                <a:endParaRPr kumimoji="0" lang="zh-CN" altLang="en-US" sz="20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4" name="Text Box 39"/>
              <p:cNvSpPr txBox="1">
                <a:spLocks noChangeArrowheads="1"/>
              </p:cNvSpPr>
              <p:nvPr/>
            </p:nvSpPr>
            <p:spPr bwMode="auto">
              <a:xfrm>
                <a:off x="1577212" y="2552161"/>
                <a:ext cx="1086190"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defTabSz="914400">
                  <a:defRPr/>
                </a:pPr>
                <a:r>
                  <a:rPr lang="zh-CN" altLang="en-US" sz="2800" dirty="0">
                    <a:solidFill>
                      <a:srgbClr val="C35954"/>
                    </a:solidFill>
                    <a:latin typeface="微软雅黑"/>
                    <a:ea typeface="微软雅黑"/>
                    <a:cs typeface="微软雅黑"/>
                  </a:rPr>
                  <a:t>涉娼人员</a:t>
                </a:r>
                <a:endParaRPr lang="en-US" altLang="zh-CN" sz="2800" dirty="0">
                  <a:solidFill>
                    <a:srgbClr val="C35954"/>
                  </a:solidFill>
                  <a:latin typeface="微软雅黑"/>
                  <a:ea typeface="微软雅黑"/>
                  <a:cs typeface="微软雅黑"/>
                </a:endParaRPr>
              </a:p>
            </p:txBody>
          </p:sp>
        </p:grpSp>
        <p:grpSp>
          <p:nvGrpSpPr>
            <p:cNvPr id="15" name="组合 14"/>
            <p:cNvGrpSpPr>
              <a:grpSpLocks/>
            </p:cNvGrpSpPr>
            <p:nvPr/>
          </p:nvGrpSpPr>
          <p:grpSpPr bwMode="auto">
            <a:xfrm>
              <a:off x="5967394" y="5785405"/>
              <a:ext cx="1227855" cy="2355850"/>
              <a:chOff x="1419709" y="1270654"/>
              <a:chExt cx="1226961" cy="2354901"/>
            </a:xfrm>
          </p:grpSpPr>
          <p:sp>
            <p:nvSpPr>
              <p:cNvPr id="16" name="圆角矩形 15"/>
              <p:cNvSpPr/>
              <p:nvPr/>
            </p:nvSpPr>
            <p:spPr bwMode="auto">
              <a:xfrm rot="5400000">
                <a:off x="849035" y="1841328"/>
                <a:ext cx="2354901" cy="1213553"/>
              </a:xfrm>
              <a:prstGeom prst="roundRect">
                <a:avLst>
                  <a:gd name="adj" fmla="val 50000"/>
                </a:avLst>
              </a:prstGeom>
              <a:noFill/>
              <a:ln w="34925"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7" name="椭圆 16"/>
              <p:cNvSpPr/>
              <p:nvPr/>
            </p:nvSpPr>
            <p:spPr bwMode="auto">
              <a:xfrm>
                <a:off x="1551376" y="1411885"/>
                <a:ext cx="950219" cy="948943"/>
              </a:xfrm>
              <a:prstGeom prst="ellipse">
                <a:avLst/>
              </a:prstGeom>
              <a:no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8" name="Text Box 39"/>
              <p:cNvSpPr txBox="1">
                <a:spLocks noChangeArrowheads="1"/>
              </p:cNvSpPr>
              <p:nvPr/>
            </p:nvSpPr>
            <p:spPr bwMode="auto">
              <a:xfrm>
                <a:off x="1505018" y="1355957"/>
                <a:ext cx="1042932" cy="651390"/>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eaLnBrk="1" fontAlgn="auto" latinLnBrk="0" hangingPunct="1">
                  <a:lnSpc>
                    <a:spcPct val="150000"/>
                  </a:lnSpc>
                  <a:spcBef>
                    <a:spcPts val="0"/>
                  </a:spcBef>
                  <a:spcAft>
                    <a:spcPts val="0"/>
                  </a:spcAft>
                  <a:buClr>
                    <a:sysClr val="window" lastClr="FFFFFF"/>
                  </a:buClr>
                  <a:buSzTx/>
                  <a:buFontTx/>
                  <a:buNone/>
                  <a:tabLst/>
                  <a:defRPr/>
                </a:pPr>
                <a:r>
                  <a:rPr kumimoji="0" lang="en-US" altLang="zh-CN" sz="3200" b="1" i="0" u="none" strike="noStrike" kern="0" cap="none" spc="50" normalizeH="0" baseline="0" noProof="0" dirty="0" smtClean="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2</a:t>
                </a:r>
                <a:endParaRPr kumimoji="0" lang="en-US" altLang="zh-CN" sz="3200" b="1" i="0" u="none" strike="noStrike" kern="0" cap="none" spc="50" normalizeH="0" baseline="0" noProof="0" dirty="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9" name="矩形 261"/>
              <p:cNvSpPr>
                <a:spLocks noChangeArrowheads="1"/>
              </p:cNvSpPr>
              <p:nvPr/>
            </p:nvSpPr>
            <p:spPr bwMode="auto">
              <a:xfrm>
                <a:off x="1678176" y="1951982"/>
                <a:ext cx="772406" cy="39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ysClr val="window" lastClr="FFFFFF"/>
                    </a:solidFill>
                    <a:latin typeface="微软雅黑" pitchFamily="34" charset="-122"/>
                    <a:ea typeface="微软雅黑" pitchFamily="34" charset="-122"/>
                  </a:rPr>
                  <a:t> </a:t>
                </a:r>
                <a:r>
                  <a:rPr lang="zh-CN" altLang="en-US" sz="2000" kern="0" dirty="0" smtClean="0">
                    <a:solidFill>
                      <a:schemeClr val="bg1"/>
                    </a:solidFill>
                    <a:latin typeface="微软雅黑" pitchFamily="34" charset="-122"/>
                    <a:ea typeface="微软雅黑" pitchFamily="34" charset="-122"/>
                  </a:rPr>
                  <a:t>标签</a:t>
                </a:r>
                <a:endParaRPr kumimoji="0" lang="zh-CN" altLang="en-US" sz="20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0" name="Text Box 39"/>
              <p:cNvSpPr txBox="1">
                <a:spLocks noChangeArrowheads="1"/>
              </p:cNvSpPr>
              <p:nvPr/>
            </p:nvSpPr>
            <p:spPr bwMode="auto">
              <a:xfrm>
                <a:off x="1560480" y="2617656"/>
                <a:ext cx="1086190"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marR="0" lvl="0" indent="0" defTabSz="914400" fontAlgn="auto">
                  <a:lnSpc>
                    <a:spcPct val="100000"/>
                  </a:lnSpc>
                  <a:spcBef>
                    <a:spcPts val="0"/>
                  </a:spcBef>
                  <a:spcAft>
                    <a:spcPts val="0"/>
                  </a:spcAft>
                  <a:buClrTx/>
                  <a:buSzTx/>
                  <a:buFontTx/>
                  <a:buNone/>
                  <a:tabLst/>
                  <a:defRPr/>
                </a:pPr>
                <a:r>
                  <a:rPr lang="zh-CN" altLang="en-US" sz="2800" dirty="0">
                    <a:solidFill>
                      <a:srgbClr val="C35954"/>
                    </a:solidFill>
                    <a:latin typeface="微软雅黑"/>
                    <a:ea typeface="微软雅黑"/>
                    <a:cs typeface="微软雅黑"/>
                  </a:rPr>
                  <a:t>侵财人员</a:t>
                </a:r>
                <a:endParaRPr lang="en-US" altLang="zh-CN" sz="2800" dirty="0">
                  <a:solidFill>
                    <a:srgbClr val="C35954"/>
                  </a:solidFill>
                  <a:latin typeface="微软雅黑"/>
                  <a:ea typeface="微软雅黑"/>
                  <a:cs typeface="微软雅黑"/>
                </a:endParaRPr>
              </a:p>
            </p:txBody>
          </p:sp>
        </p:grpSp>
        <p:grpSp>
          <p:nvGrpSpPr>
            <p:cNvPr id="21" name="组合 20"/>
            <p:cNvGrpSpPr>
              <a:grpSpLocks/>
            </p:cNvGrpSpPr>
            <p:nvPr/>
          </p:nvGrpSpPr>
          <p:grpSpPr bwMode="auto">
            <a:xfrm>
              <a:off x="3773555" y="5773420"/>
              <a:ext cx="1250717" cy="2355850"/>
              <a:chOff x="1419709" y="1270654"/>
              <a:chExt cx="1249806" cy="2354901"/>
            </a:xfrm>
          </p:grpSpPr>
          <p:sp>
            <p:nvSpPr>
              <p:cNvPr id="22" name="圆角矩形 21"/>
              <p:cNvSpPr/>
              <p:nvPr/>
            </p:nvSpPr>
            <p:spPr bwMode="auto">
              <a:xfrm rot="5400000">
                <a:off x="849035" y="1841328"/>
                <a:ext cx="2354901" cy="1213553"/>
              </a:xfrm>
              <a:prstGeom prst="roundRect">
                <a:avLst>
                  <a:gd name="adj" fmla="val 50000"/>
                </a:avLst>
              </a:prstGeom>
              <a:noFill/>
              <a:ln w="34925"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bwMode="auto">
              <a:xfrm>
                <a:off x="1551376" y="1411885"/>
                <a:ext cx="950219" cy="948943"/>
              </a:xfrm>
              <a:prstGeom prst="ellipse">
                <a:avLst/>
              </a:prstGeom>
              <a:no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4" name="Text Box 39"/>
              <p:cNvSpPr txBox="1">
                <a:spLocks noChangeArrowheads="1"/>
              </p:cNvSpPr>
              <p:nvPr/>
            </p:nvSpPr>
            <p:spPr bwMode="auto">
              <a:xfrm>
                <a:off x="1505018" y="1355957"/>
                <a:ext cx="1042932" cy="697346"/>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defTabSz="914400">
                  <a:lnSpc>
                    <a:spcPct val="150000"/>
                  </a:lnSpc>
                  <a:buClr>
                    <a:sysClr val="window" lastClr="FFFFFF"/>
                  </a:buClr>
                  <a:defRPr/>
                </a:pPr>
                <a:r>
                  <a:rPr lang="en-US" altLang="zh-CN" sz="3200" b="1" kern="0" spc="50" dirty="0">
                    <a:ln w="11430"/>
                    <a:solidFill>
                      <a:sysClr val="window" lastClr="FFFFFF"/>
                    </a:solidFill>
                    <a:latin typeface="微软雅黑" panose="020B0503020204020204" pitchFamily="34" charset="-122"/>
                    <a:ea typeface="微软雅黑" panose="020B0503020204020204" pitchFamily="34" charset="-122"/>
                    <a:cs typeface="Arial" pitchFamily="34" charset="0"/>
                  </a:rPr>
                  <a:t>1</a:t>
                </a:r>
              </a:p>
            </p:txBody>
          </p:sp>
          <p:sp>
            <p:nvSpPr>
              <p:cNvPr id="25" name="矩形 261"/>
              <p:cNvSpPr>
                <a:spLocks noChangeArrowheads="1"/>
              </p:cNvSpPr>
              <p:nvPr/>
            </p:nvSpPr>
            <p:spPr bwMode="auto">
              <a:xfrm>
                <a:off x="1678176" y="1951982"/>
                <a:ext cx="772955" cy="39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ysClr val="window" lastClr="FFFFFF"/>
                    </a:solidFill>
                    <a:latin typeface="微软雅黑" pitchFamily="34" charset="-122"/>
                    <a:ea typeface="微软雅黑" pitchFamily="34" charset="-122"/>
                  </a:rPr>
                  <a:t> </a:t>
                </a:r>
                <a:r>
                  <a:rPr lang="zh-CN" altLang="en-US" sz="2000" dirty="0">
                    <a:solidFill>
                      <a:srgbClr val="FFFFFF"/>
                    </a:solidFill>
                    <a:latin typeface="微软雅黑"/>
                    <a:ea typeface="微软雅黑"/>
                    <a:cs typeface="微软雅黑"/>
                  </a:rPr>
                  <a:t>标签</a:t>
                </a:r>
              </a:p>
            </p:txBody>
          </p:sp>
          <p:sp>
            <p:nvSpPr>
              <p:cNvPr id="26" name="Text Box 39"/>
              <p:cNvSpPr txBox="1">
                <a:spLocks noChangeArrowheads="1"/>
              </p:cNvSpPr>
              <p:nvPr/>
            </p:nvSpPr>
            <p:spPr bwMode="auto">
              <a:xfrm>
                <a:off x="1583324" y="2520139"/>
                <a:ext cx="1086191"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defTabSz="914400">
                  <a:defRPr/>
                </a:pPr>
                <a:r>
                  <a:rPr lang="zh-CN" altLang="en-US" sz="2800" dirty="0" smtClean="0">
                    <a:solidFill>
                      <a:srgbClr val="C35954"/>
                    </a:solidFill>
                    <a:latin typeface="微软雅黑"/>
                    <a:ea typeface="微软雅黑"/>
                    <a:cs typeface="微软雅黑"/>
                  </a:rPr>
                  <a:t>涉毒</a:t>
                </a:r>
                <a:endParaRPr lang="en-US" altLang="zh-CN" sz="2800" dirty="0" smtClean="0">
                  <a:solidFill>
                    <a:srgbClr val="C35954"/>
                  </a:solidFill>
                  <a:latin typeface="微软雅黑"/>
                  <a:ea typeface="微软雅黑"/>
                  <a:cs typeface="微软雅黑"/>
                </a:endParaRPr>
              </a:p>
              <a:p>
                <a:pPr defTabSz="914400">
                  <a:defRPr/>
                </a:pPr>
                <a:r>
                  <a:rPr lang="zh-CN" altLang="en-US" sz="2800" dirty="0" smtClean="0">
                    <a:solidFill>
                      <a:srgbClr val="C35954"/>
                    </a:solidFill>
                    <a:latin typeface="微软雅黑"/>
                    <a:ea typeface="微软雅黑"/>
                    <a:cs typeface="微软雅黑"/>
                  </a:rPr>
                  <a:t>人员</a:t>
                </a:r>
                <a:endParaRPr lang="en-US" altLang="zh-CN" sz="2800" dirty="0">
                  <a:solidFill>
                    <a:srgbClr val="C35954"/>
                  </a:solidFill>
                  <a:latin typeface="微软雅黑"/>
                  <a:ea typeface="微软雅黑"/>
                  <a:cs typeface="微软雅黑"/>
                </a:endParaRPr>
              </a:p>
            </p:txBody>
          </p:sp>
        </p:grpSp>
        <p:grpSp>
          <p:nvGrpSpPr>
            <p:cNvPr id="27" name="组合 26"/>
            <p:cNvGrpSpPr>
              <a:grpSpLocks/>
            </p:cNvGrpSpPr>
            <p:nvPr/>
          </p:nvGrpSpPr>
          <p:grpSpPr bwMode="auto">
            <a:xfrm>
              <a:off x="10485472" y="5773420"/>
              <a:ext cx="1237757" cy="2355850"/>
              <a:chOff x="1419709" y="1270654"/>
              <a:chExt cx="1236855" cy="2354901"/>
            </a:xfrm>
          </p:grpSpPr>
          <p:sp>
            <p:nvSpPr>
              <p:cNvPr id="28" name="圆角矩形 27"/>
              <p:cNvSpPr/>
              <p:nvPr/>
            </p:nvSpPr>
            <p:spPr bwMode="auto">
              <a:xfrm rot="5400000">
                <a:off x="849035" y="1841328"/>
                <a:ext cx="2354901" cy="1213553"/>
              </a:xfrm>
              <a:prstGeom prst="roundRect">
                <a:avLst>
                  <a:gd name="adj" fmla="val 50000"/>
                </a:avLst>
              </a:prstGeom>
              <a:noFill/>
              <a:ln w="34925"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bwMode="auto">
              <a:xfrm>
                <a:off x="1551376" y="1411885"/>
                <a:ext cx="950219" cy="948943"/>
              </a:xfrm>
              <a:prstGeom prst="ellipse">
                <a:avLst/>
              </a:prstGeom>
              <a:no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0" name="Text Box 39"/>
              <p:cNvSpPr txBox="1">
                <a:spLocks noChangeArrowheads="1"/>
              </p:cNvSpPr>
              <p:nvPr/>
            </p:nvSpPr>
            <p:spPr bwMode="auto">
              <a:xfrm>
                <a:off x="1505018" y="1355957"/>
                <a:ext cx="1042932" cy="651390"/>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eaLnBrk="1" fontAlgn="auto" latinLnBrk="0" hangingPunct="1">
                  <a:lnSpc>
                    <a:spcPct val="150000"/>
                  </a:lnSpc>
                  <a:spcBef>
                    <a:spcPts val="0"/>
                  </a:spcBef>
                  <a:spcAft>
                    <a:spcPts val="0"/>
                  </a:spcAft>
                  <a:buClr>
                    <a:sysClr val="window" lastClr="FFFFFF"/>
                  </a:buClr>
                  <a:buSzTx/>
                  <a:buFontTx/>
                  <a:buNone/>
                  <a:tabLst/>
                  <a:defRPr/>
                </a:pPr>
                <a:r>
                  <a:rPr kumimoji="0" lang="en-US" altLang="zh-CN" sz="3200" b="1" i="0" u="none" strike="noStrike" kern="0" cap="none" spc="50" normalizeH="0" baseline="0" noProof="0" dirty="0" smtClean="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4</a:t>
                </a:r>
                <a:endParaRPr kumimoji="0" lang="en-US" altLang="zh-CN" sz="3200" b="1" i="0" u="none" strike="noStrike" kern="0" cap="none" spc="50" normalizeH="0" baseline="0" noProof="0" dirty="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31" name="矩形 261"/>
              <p:cNvSpPr>
                <a:spLocks noChangeArrowheads="1"/>
              </p:cNvSpPr>
              <p:nvPr/>
            </p:nvSpPr>
            <p:spPr bwMode="auto">
              <a:xfrm>
                <a:off x="1678176" y="1951982"/>
                <a:ext cx="772406" cy="39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ysClr val="window" lastClr="FFFFFF"/>
                    </a:solidFill>
                    <a:latin typeface="微软雅黑" pitchFamily="34" charset="-122"/>
                    <a:ea typeface="微软雅黑" pitchFamily="34" charset="-122"/>
                  </a:rPr>
                  <a:t> </a:t>
                </a:r>
                <a:r>
                  <a:rPr lang="zh-CN" altLang="en-US" sz="2000" kern="0" dirty="0" smtClean="0">
                    <a:solidFill>
                      <a:srgbClr val="FFFFFF"/>
                    </a:solidFill>
                    <a:latin typeface="微软雅黑" pitchFamily="34" charset="-122"/>
                    <a:ea typeface="微软雅黑" pitchFamily="34" charset="-122"/>
                  </a:rPr>
                  <a:t>标签</a:t>
                </a:r>
                <a:endParaRPr kumimoji="0" lang="zh-CN" altLang="en-US" sz="20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32" name="Text Box 39"/>
              <p:cNvSpPr txBox="1">
                <a:spLocks noChangeArrowheads="1"/>
              </p:cNvSpPr>
              <p:nvPr/>
            </p:nvSpPr>
            <p:spPr bwMode="auto">
              <a:xfrm>
                <a:off x="1570374" y="2620713"/>
                <a:ext cx="1086190"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marR="0" lvl="0" indent="0" defTabSz="914400" fontAlgn="auto">
                  <a:lnSpc>
                    <a:spcPct val="100000"/>
                  </a:lnSpc>
                  <a:spcBef>
                    <a:spcPts val="0"/>
                  </a:spcBef>
                  <a:spcAft>
                    <a:spcPts val="0"/>
                  </a:spcAft>
                  <a:buClrTx/>
                  <a:buSzTx/>
                  <a:buFontTx/>
                  <a:buNone/>
                  <a:tabLst/>
                  <a:defRPr/>
                </a:pPr>
                <a:r>
                  <a:rPr lang="zh-CN" altLang="en-US" sz="2800" dirty="0">
                    <a:solidFill>
                      <a:srgbClr val="C35954"/>
                    </a:solidFill>
                    <a:latin typeface="微软雅黑"/>
                    <a:ea typeface="微软雅黑"/>
                    <a:cs typeface="微软雅黑"/>
                  </a:rPr>
                  <a:t>涉恐人员</a:t>
                </a:r>
                <a:endParaRPr lang="en-US" altLang="zh-CN" sz="2800" dirty="0">
                  <a:solidFill>
                    <a:srgbClr val="C35954"/>
                  </a:solidFill>
                  <a:latin typeface="微软雅黑"/>
                  <a:ea typeface="微软雅黑"/>
                  <a:cs typeface="微软雅黑"/>
                </a:endParaRPr>
              </a:p>
            </p:txBody>
          </p:sp>
        </p:grpSp>
        <p:grpSp>
          <p:nvGrpSpPr>
            <p:cNvPr id="33" name="组合 32"/>
            <p:cNvGrpSpPr>
              <a:grpSpLocks/>
            </p:cNvGrpSpPr>
            <p:nvPr/>
          </p:nvGrpSpPr>
          <p:grpSpPr bwMode="auto">
            <a:xfrm>
              <a:off x="12817191" y="5767317"/>
              <a:ext cx="1253773" cy="2355850"/>
              <a:chOff x="1419709" y="1179250"/>
              <a:chExt cx="1252861" cy="2354901"/>
            </a:xfrm>
          </p:grpSpPr>
          <p:sp>
            <p:nvSpPr>
              <p:cNvPr id="34" name="圆角矩形 33"/>
              <p:cNvSpPr/>
              <p:nvPr/>
            </p:nvSpPr>
            <p:spPr bwMode="auto">
              <a:xfrm rot="5400000">
                <a:off x="849035" y="1749924"/>
                <a:ext cx="2354901" cy="1213553"/>
              </a:xfrm>
              <a:prstGeom prst="roundRect">
                <a:avLst>
                  <a:gd name="adj" fmla="val 50000"/>
                </a:avLst>
              </a:prstGeom>
              <a:noFill/>
              <a:ln w="34925"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5" name="椭圆 34"/>
              <p:cNvSpPr/>
              <p:nvPr/>
            </p:nvSpPr>
            <p:spPr bwMode="auto">
              <a:xfrm>
                <a:off x="1551376" y="1290014"/>
                <a:ext cx="950219" cy="948943"/>
              </a:xfrm>
              <a:prstGeom prst="ellipse">
                <a:avLst/>
              </a:prstGeom>
              <a:noFill/>
              <a:ln w="12700" cap="flat" cmpd="sng" algn="ctr">
                <a:solidFill>
                  <a:sysClr val="window" lastClr="FFFFFF"/>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6" name="Text Box 39"/>
              <p:cNvSpPr txBox="1">
                <a:spLocks noChangeArrowheads="1"/>
              </p:cNvSpPr>
              <p:nvPr/>
            </p:nvSpPr>
            <p:spPr bwMode="auto">
              <a:xfrm>
                <a:off x="1505018" y="1234085"/>
                <a:ext cx="1042932" cy="651390"/>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marL="0" marR="0" lvl="0" indent="0" algn="ctr" defTabSz="914400" eaLnBrk="1" fontAlgn="auto" latinLnBrk="0" hangingPunct="1">
                  <a:lnSpc>
                    <a:spcPct val="150000"/>
                  </a:lnSpc>
                  <a:spcBef>
                    <a:spcPts val="0"/>
                  </a:spcBef>
                  <a:spcAft>
                    <a:spcPts val="0"/>
                  </a:spcAft>
                  <a:buClr>
                    <a:sysClr val="window" lastClr="FFFFFF"/>
                  </a:buClr>
                  <a:buSzTx/>
                  <a:buFontTx/>
                  <a:buNone/>
                  <a:tabLst/>
                  <a:defRPr/>
                </a:pPr>
                <a:r>
                  <a:rPr kumimoji="0" lang="en-US" altLang="zh-CN" sz="3200" b="1" i="0" u="none" strike="noStrike" kern="0" cap="none" spc="50" normalizeH="0" baseline="0" noProof="0" dirty="0" smtClean="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rPr>
                  <a:t>5</a:t>
                </a:r>
                <a:endParaRPr kumimoji="0" lang="en-US" altLang="zh-CN" sz="3200" b="1" i="0" u="none" strike="noStrike" kern="0" cap="none" spc="50" normalizeH="0" baseline="0" noProof="0" dirty="0">
                  <a:ln w="11430"/>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37" name="矩形 261"/>
              <p:cNvSpPr>
                <a:spLocks noChangeArrowheads="1"/>
              </p:cNvSpPr>
              <p:nvPr/>
            </p:nvSpPr>
            <p:spPr bwMode="auto">
              <a:xfrm>
                <a:off x="1678175" y="1830118"/>
                <a:ext cx="772406" cy="39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ysClr val="window" lastClr="FFFFFF"/>
                    </a:solidFill>
                    <a:latin typeface="微软雅黑" pitchFamily="34" charset="-122"/>
                    <a:ea typeface="微软雅黑" pitchFamily="34" charset="-122"/>
                  </a:rPr>
                  <a:t> </a:t>
                </a:r>
                <a:r>
                  <a:rPr lang="zh-CN" altLang="en-US" sz="2000" kern="0" dirty="0" smtClean="0">
                    <a:solidFill>
                      <a:srgbClr val="FFFFFF"/>
                    </a:solidFill>
                    <a:latin typeface="微软雅黑" pitchFamily="34" charset="-122"/>
                    <a:ea typeface="微软雅黑" pitchFamily="34" charset="-122"/>
                  </a:rPr>
                  <a:t>标签</a:t>
                </a:r>
                <a:endParaRPr kumimoji="0" lang="zh-CN" altLang="en-US" sz="20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38" name="Text Box 39"/>
              <p:cNvSpPr txBox="1">
                <a:spLocks noChangeArrowheads="1"/>
              </p:cNvSpPr>
              <p:nvPr/>
            </p:nvSpPr>
            <p:spPr bwMode="auto">
              <a:xfrm>
                <a:off x="1586380" y="2498841"/>
                <a:ext cx="1086190"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defTabSz="914400">
                  <a:defRPr/>
                </a:pPr>
                <a:r>
                  <a:rPr lang="zh-CN" altLang="en-US" sz="2800" dirty="0">
                    <a:solidFill>
                      <a:srgbClr val="C35954"/>
                    </a:solidFill>
                    <a:latin typeface="微软雅黑"/>
                    <a:ea typeface="微软雅黑"/>
                    <a:cs typeface="微软雅黑"/>
                  </a:rPr>
                  <a:t>涉赌人员</a:t>
                </a:r>
                <a:endParaRPr lang="en-US" altLang="zh-CN" sz="2800" dirty="0">
                  <a:solidFill>
                    <a:srgbClr val="C35954"/>
                  </a:solidFill>
                  <a:latin typeface="微软雅黑"/>
                  <a:ea typeface="微软雅黑"/>
                  <a:cs typeface="微软雅黑"/>
                </a:endParaRPr>
              </a:p>
            </p:txBody>
          </p:sp>
        </p:grpSp>
      </p:grpSp>
    </p:spTree>
    <p:extLst>
      <p:ext uri="{BB962C8B-B14F-4D97-AF65-F5344CB8AC3E}">
        <p14:creationId xmlns:p14="http://schemas.microsoft.com/office/powerpoint/2010/main" val="32386410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rotWithShape="1">
          <a:blip r:embed="rId3" cstate="email">
            <a:alphaModFix/>
            <a:extLst>
              <a:ext uri="{28A0092B-C50C-407E-A947-70E740481C1C}">
                <a14:useLocalDpi xmlns:a14="http://schemas.microsoft.com/office/drawing/2010/main"/>
              </a:ext>
            </a:extLst>
          </a:blip>
          <a:srcRect t="-11890"/>
          <a:stretch/>
        </p:blipFill>
        <p:spPr>
          <a:xfrm flipH="1">
            <a:off x="0" y="608215"/>
            <a:ext cx="18003838" cy="9651798"/>
          </a:xfrm>
          <a:prstGeom prst="rect">
            <a:avLst/>
          </a:prstGeom>
        </p:spPr>
      </p:pic>
      <p:sp>
        <p:nvSpPr>
          <p:cNvPr id="4" name="文本框 3"/>
          <p:cNvSpPr txBox="1"/>
          <p:nvPr/>
        </p:nvSpPr>
        <p:spPr>
          <a:xfrm>
            <a:off x="3124200" y="1766586"/>
            <a:ext cx="11976100" cy="1913344"/>
          </a:xfrm>
          <a:prstGeom prst="rect">
            <a:avLst/>
          </a:prstGeom>
          <a:noFill/>
        </p:spPr>
        <p:txBody>
          <a:bodyPr wrap="square" rtlCol="0">
            <a:spAutoFit/>
          </a:bodyPr>
          <a:lstStyle/>
          <a:p>
            <a:pPr algn="just">
              <a:lnSpc>
                <a:spcPct val="150000"/>
              </a:lnSpc>
            </a:pPr>
            <a:r>
              <a:rPr kumimoji="1" lang="zh-CN" altLang="en-US" sz="2000" dirty="0" smtClean="0">
                <a:solidFill>
                  <a:schemeClr val="bg1">
                    <a:lumMod val="85000"/>
                  </a:schemeClr>
                </a:solidFill>
                <a:latin typeface="微软雅黑"/>
                <a:ea typeface="微软雅黑"/>
                <a:cs typeface="微软雅黑"/>
              </a:rPr>
              <a:t>在服务</a:t>
            </a:r>
            <a:r>
              <a:rPr kumimoji="1" lang="zh-CN" altLang="en-US" sz="2000" dirty="0">
                <a:solidFill>
                  <a:schemeClr val="bg1">
                    <a:lumMod val="85000"/>
                  </a:schemeClr>
                </a:solidFill>
                <a:latin typeface="微软雅黑"/>
                <a:ea typeface="微软雅黑"/>
                <a:cs typeface="微软雅黑"/>
              </a:rPr>
              <a:t>民生方面，标签构建及应用也可发挥显著作用。以构建独居老人标签为例，标签维度在人员属性上需满足</a:t>
            </a:r>
            <a:r>
              <a:rPr kumimoji="1" lang="en-US" altLang="zh-CN" sz="2000" dirty="0">
                <a:solidFill>
                  <a:schemeClr val="bg1">
                    <a:lumMod val="85000"/>
                  </a:schemeClr>
                </a:solidFill>
                <a:latin typeface="微软雅黑"/>
                <a:ea typeface="微软雅黑"/>
                <a:cs typeface="微软雅黑"/>
              </a:rPr>
              <a:t>70</a:t>
            </a:r>
            <a:r>
              <a:rPr kumimoji="1" lang="zh-CN" altLang="en-US" sz="2000" dirty="0">
                <a:solidFill>
                  <a:schemeClr val="bg1">
                    <a:lumMod val="85000"/>
                  </a:schemeClr>
                </a:solidFill>
                <a:latin typeface="微软雅黑"/>
                <a:ea typeface="微软雅黑"/>
                <a:cs typeface="微软雅黑"/>
              </a:rPr>
              <a:t>周岁以上且独居，行为轨迹上需满足两天及以上无进出门禁记录、无铁路民航旅客记录、无宾馆入住记录。我们对分析得出的上述标签用户，会同社区、物业及时与老人的子女联系或上门核查老人的具体情况，防止意外事件的发生。</a:t>
            </a:r>
            <a:endParaRPr kumimoji="1" lang="zh-CN" altLang="en-US" sz="2000" dirty="0"/>
          </a:p>
        </p:txBody>
      </p:sp>
      <p:grpSp>
        <p:nvGrpSpPr>
          <p:cNvPr id="21" name="组 20"/>
          <p:cNvGrpSpPr/>
          <p:nvPr/>
        </p:nvGrpSpPr>
        <p:grpSpPr>
          <a:xfrm>
            <a:off x="3124200" y="4089837"/>
            <a:ext cx="11816501" cy="3671412"/>
            <a:chOff x="3124200" y="4902527"/>
            <a:chExt cx="11816501" cy="3671412"/>
          </a:xfrm>
        </p:grpSpPr>
        <p:pic>
          <p:nvPicPr>
            <p:cNvPr id="5" name="图片 4" descr="ppt-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271" y="4902527"/>
              <a:ext cx="11728430" cy="3549767"/>
            </a:xfrm>
            <a:prstGeom prst="rect">
              <a:avLst/>
            </a:prstGeom>
          </p:spPr>
        </p:pic>
        <p:grpSp>
          <p:nvGrpSpPr>
            <p:cNvPr id="15" name="组 14"/>
            <p:cNvGrpSpPr/>
            <p:nvPr/>
          </p:nvGrpSpPr>
          <p:grpSpPr>
            <a:xfrm>
              <a:off x="3124200" y="7801500"/>
              <a:ext cx="2749471" cy="772439"/>
              <a:chOff x="2970441" y="7464452"/>
              <a:chExt cx="2749471" cy="772439"/>
            </a:xfrm>
          </p:grpSpPr>
          <p:sp>
            <p:nvSpPr>
              <p:cNvPr id="6" name="矩形 5"/>
              <p:cNvSpPr/>
              <p:nvPr/>
            </p:nvSpPr>
            <p:spPr>
              <a:xfrm>
                <a:off x="2970441" y="7464452"/>
                <a:ext cx="2749471" cy="400110"/>
              </a:xfrm>
              <a:prstGeom prst="rect">
                <a:avLst/>
              </a:prstGeom>
            </p:spPr>
            <p:txBody>
              <a:bodyPr wrap="none">
                <a:spAutoFit/>
              </a:bodyPr>
              <a:lstStyle/>
              <a:p>
                <a:r>
                  <a:rPr kumimoji="1" lang="zh-CN" altLang="en-US" sz="2000" dirty="0">
                    <a:solidFill>
                      <a:schemeClr val="bg1">
                        <a:lumMod val="85000"/>
                      </a:schemeClr>
                    </a:solidFill>
                    <a:latin typeface="微软雅黑"/>
                    <a:ea typeface="微软雅黑"/>
                    <a:cs typeface="微软雅黑"/>
                  </a:rPr>
                  <a:t>公寓登记入住人员情况</a:t>
                </a:r>
                <a:endParaRPr kumimoji="1" lang="en-US" altLang="zh-CN" sz="2000" dirty="0">
                  <a:solidFill>
                    <a:schemeClr val="bg1">
                      <a:lumMod val="85000"/>
                    </a:schemeClr>
                  </a:solidFill>
                  <a:latin typeface="微软雅黑"/>
                  <a:ea typeface="微软雅黑"/>
                  <a:cs typeface="微软雅黑"/>
                </a:endParaRPr>
              </a:p>
            </p:txBody>
          </p:sp>
          <p:sp>
            <p:nvSpPr>
              <p:cNvPr id="7" name="矩形 6"/>
              <p:cNvSpPr/>
              <p:nvPr/>
            </p:nvSpPr>
            <p:spPr>
              <a:xfrm>
                <a:off x="3342669" y="7867559"/>
                <a:ext cx="1825416" cy="369332"/>
              </a:xfrm>
              <a:prstGeom prst="rect">
                <a:avLst/>
              </a:prstGeom>
            </p:spPr>
            <p:txBody>
              <a:bodyPr wrap="none">
                <a:spAutoFit/>
              </a:bodyPr>
              <a:lstStyle/>
              <a:p>
                <a:pPr>
                  <a:buClr>
                    <a:srgbClr val="C35954"/>
                  </a:buClr>
                  <a:buSzPct val="120000"/>
                </a:pPr>
                <a:r>
                  <a:rPr lang="en-US" altLang="zh-CN" sz="1800" dirty="0">
                    <a:solidFill>
                      <a:srgbClr val="CF554E"/>
                    </a:solidFill>
                    <a:latin typeface="微软雅黑 Light" panose="020B0502040204020203" pitchFamily="34" charset="-122"/>
                    <a:ea typeface="微软雅黑 Light" panose="020B0502040204020203" pitchFamily="34" charset="-122"/>
                  </a:rPr>
                  <a:t>70</a:t>
                </a:r>
                <a:r>
                  <a:rPr lang="zh-CN" altLang="en-US" sz="1800" dirty="0">
                    <a:solidFill>
                      <a:srgbClr val="CF554E"/>
                    </a:solidFill>
                    <a:latin typeface="微软雅黑 Light" panose="020B0502040204020203" pitchFamily="34" charset="-122"/>
                    <a:ea typeface="微软雅黑 Light" panose="020B0502040204020203" pitchFamily="34" charset="-122"/>
                  </a:rPr>
                  <a:t>岁以上，独居</a:t>
                </a:r>
                <a:endParaRPr lang="en-US" altLang="ko-KR" sz="1800" dirty="0">
                  <a:solidFill>
                    <a:srgbClr val="CF554E"/>
                  </a:solidFill>
                  <a:latin typeface="微软雅黑 Light" panose="020B0502040204020203" pitchFamily="34" charset="-122"/>
                  <a:ea typeface="微软雅黑 Light" panose="020B0502040204020203" pitchFamily="34" charset="-122"/>
                </a:endParaRPr>
              </a:p>
            </p:txBody>
          </p:sp>
        </p:grpSp>
        <p:grpSp>
          <p:nvGrpSpPr>
            <p:cNvPr id="14" name="组 13"/>
            <p:cNvGrpSpPr/>
            <p:nvPr/>
          </p:nvGrpSpPr>
          <p:grpSpPr>
            <a:xfrm>
              <a:off x="6671321" y="5239575"/>
              <a:ext cx="1594584" cy="772439"/>
              <a:chOff x="6068699" y="4902527"/>
              <a:chExt cx="1594584" cy="772439"/>
            </a:xfrm>
          </p:grpSpPr>
          <p:sp>
            <p:nvSpPr>
              <p:cNvPr id="8" name="矩形 7"/>
              <p:cNvSpPr/>
              <p:nvPr/>
            </p:nvSpPr>
            <p:spPr>
              <a:xfrm>
                <a:off x="6301765" y="4902527"/>
                <a:ext cx="1210588" cy="400110"/>
              </a:xfrm>
              <a:prstGeom prst="rect">
                <a:avLst/>
              </a:prstGeom>
            </p:spPr>
            <p:txBody>
              <a:bodyPr wrap="none">
                <a:spAutoFit/>
              </a:bodyPr>
              <a:lstStyle/>
              <a:p>
                <a:r>
                  <a:rPr kumimoji="1" lang="zh-CN" altLang="en-US" sz="2000" dirty="0">
                    <a:solidFill>
                      <a:schemeClr val="bg1">
                        <a:lumMod val="85000"/>
                      </a:schemeClr>
                    </a:solidFill>
                    <a:latin typeface="微软雅黑"/>
                    <a:ea typeface="微软雅黑"/>
                    <a:cs typeface="微软雅黑"/>
                  </a:rPr>
                  <a:t>门禁记录</a:t>
                </a:r>
                <a:endParaRPr kumimoji="1" lang="en-US" altLang="zh-CN" sz="2000" dirty="0">
                  <a:solidFill>
                    <a:schemeClr val="bg1">
                      <a:lumMod val="85000"/>
                    </a:schemeClr>
                  </a:solidFill>
                  <a:latin typeface="微软雅黑"/>
                  <a:ea typeface="微软雅黑"/>
                  <a:cs typeface="微软雅黑"/>
                </a:endParaRPr>
              </a:p>
            </p:txBody>
          </p:sp>
          <p:sp>
            <p:nvSpPr>
              <p:cNvPr id="9" name="矩形 8"/>
              <p:cNvSpPr/>
              <p:nvPr/>
            </p:nvSpPr>
            <p:spPr>
              <a:xfrm>
                <a:off x="6068699" y="5305634"/>
                <a:ext cx="1594584" cy="369332"/>
              </a:xfrm>
              <a:prstGeom prst="rect">
                <a:avLst/>
              </a:prstGeom>
            </p:spPr>
            <p:txBody>
              <a:bodyPr wrap="none">
                <a:spAutoFit/>
              </a:bodyPr>
              <a:lstStyle/>
              <a:p>
                <a:pPr>
                  <a:buClr>
                    <a:srgbClr val="C35954"/>
                  </a:buClr>
                  <a:buSzPct val="120000"/>
                </a:pPr>
                <a:r>
                  <a:rPr lang="en-US" altLang="zh-CN" sz="1800" dirty="0">
                    <a:solidFill>
                      <a:srgbClr val="CF554E"/>
                    </a:solidFill>
                    <a:latin typeface="微软雅黑 Light" panose="020B0502040204020203" pitchFamily="34" charset="-122"/>
                    <a:ea typeface="微软雅黑 Light" panose="020B0502040204020203" pitchFamily="34" charset="-122"/>
                  </a:rPr>
                  <a:t>48</a:t>
                </a:r>
                <a:r>
                  <a:rPr lang="zh-CN" altLang="en-US" sz="1800" dirty="0">
                    <a:solidFill>
                      <a:srgbClr val="CF554E"/>
                    </a:solidFill>
                    <a:latin typeface="微软雅黑 Light" panose="020B0502040204020203" pitchFamily="34" charset="-122"/>
                    <a:ea typeface="微软雅黑 Light" panose="020B0502040204020203" pitchFamily="34" charset="-122"/>
                  </a:rPr>
                  <a:t>小时未进出</a:t>
                </a:r>
                <a:endParaRPr lang="en-US" altLang="ko-KR" sz="1800" dirty="0">
                  <a:solidFill>
                    <a:srgbClr val="CF554E"/>
                  </a:solidFill>
                  <a:latin typeface="微软雅黑 Light" panose="020B0502040204020203" pitchFamily="34" charset="-122"/>
                  <a:ea typeface="微软雅黑 Light" panose="020B0502040204020203" pitchFamily="34" charset="-122"/>
                </a:endParaRPr>
              </a:p>
            </p:txBody>
          </p:sp>
        </p:grpSp>
        <p:grpSp>
          <p:nvGrpSpPr>
            <p:cNvPr id="17" name="组 16"/>
            <p:cNvGrpSpPr/>
            <p:nvPr/>
          </p:nvGrpSpPr>
          <p:grpSpPr>
            <a:xfrm>
              <a:off x="12496608" y="5141040"/>
              <a:ext cx="2262158" cy="772439"/>
              <a:chOff x="12714080" y="4803992"/>
              <a:chExt cx="2262158" cy="772439"/>
            </a:xfrm>
          </p:grpSpPr>
          <p:sp>
            <p:nvSpPr>
              <p:cNvPr id="12" name="矩形 11"/>
              <p:cNvSpPr/>
              <p:nvPr/>
            </p:nvSpPr>
            <p:spPr>
              <a:xfrm>
                <a:off x="12947146" y="4803992"/>
                <a:ext cx="1723549" cy="400110"/>
              </a:xfrm>
              <a:prstGeom prst="rect">
                <a:avLst/>
              </a:prstGeom>
            </p:spPr>
            <p:txBody>
              <a:bodyPr wrap="none">
                <a:spAutoFit/>
              </a:bodyPr>
              <a:lstStyle/>
              <a:p>
                <a:r>
                  <a:rPr kumimoji="1" lang="zh-CN" altLang="en-US" sz="2000" dirty="0" smtClean="0">
                    <a:solidFill>
                      <a:schemeClr val="bg1">
                        <a:lumMod val="85000"/>
                      </a:schemeClr>
                    </a:solidFill>
                    <a:latin typeface="微软雅黑"/>
                    <a:ea typeface="微软雅黑"/>
                    <a:cs typeface="微软雅黑"/>
                  </a:rPr>
                  <a:t>宾馆入住记录</a:t>
                </a:r>
                <a:endParaRPr kumimoji="1" lang="en-US" altLang="zh-CN" sz="2000" dirty="0">
                  <a:solidFill>
                    <a:schemeClr val="bg1">
                      <a:lumMod val="85000"/>
                    </a:schemeClr>
                  </a:solidFill>
                  <a:latin typeface="微软雅黑"/>
                  <a:ea typeface="微软雅黑"/>
                  <a:cs typeface="微软雅黑"/>
                </a:endParaRPr>
              </a:p>
            </p:txBody>
          </p:sp>
          <p:sp>
            <p:nvSpPr>
              <p:cNvPr id="13" name="矩形 12"/>
              <p:cNvSpPr/>
              <p:nvPr/>
            </p:nvSpPr>
            <p:spPr>
              <a:xfrm>
                <a:off x="12714080" y="5207099"/>
                <a:ext cx="2262158" cy="369332"/>
              </a:xfrm>
              <a:prstGeom prst="rect">
                <a:avLst/>
              </a:prstGeom>
            </p:spPr>
            <p:txBody>
              <a:bodyPr wrap="none">
                <a:spAutoFit/>
              </a:bodyPr>
              <a:lstStyle/>
              <a:p>
                <a:pPr>
                  <a:buClr>
                    <a:srgbClr val="C35954"/>
                  </a:buClr>
                  <a:buSzPct val="120000"/>
                </a:pPr>
                <a:r>
                  <a:rPr lang="zh-CN" altLang="en-US" sz="1800" dirty="0">
                    <a:solidFill>
                      <a:srgbClr val="CF554E"/>
                    </a:solidFill>
                    <a:latin typeface="微软雅黑 Light" panose="020B0502040204020203" pitchFamily="34" charset="-122"/>
                    <a:ea typeface="微软雅黑 Light" panose="020B0502040204020203" pitchFamily="34" charset="-122"/>
                  </a:rPr>
                  <a:t>未发现宾馆入住记录</a:t>
                </a:r>
                <a:endParaRPr lang="en-US" altLang="ko-KR" sz="1800" dirty="0">
                  <a:solidFill>
                    <a:srgbClr val="CF554E"/>
                  </a:solidFill>
                  <a:latin typeface="微软雅黑 Light" panose="020B0502040204020203" pitchFamily="34" charset="-122"/>
                  <a:ea typeface="微软雅黑 Light" panose="020B0502040204020203" pitchFamily="34" charset="-122"/>
                </a:endParaRPr>
              </a:p>
            </p:txBody>
          </p:sp>
        </p:grpSp>
        <p:grpSp>
          <p:nvGrpSpPr>
            <p:cNvPr id="18" name="组 17"/>
            <p:cNvGrpSpPr/>
            <p:nvPr/>
          </p:nvGrpSpPr>
          <p:grpSpPr>
            <a:xfrm>
              <a:off x="9375455" y="7679855"/>
              <a:ext cx="2492990" cy="772439"/>
              <a:chOff x="6068699" y="4902527"/>
              <a:chExt cx="2492990" cy="772439"/>
            </a:xfrm>
          </p:grpSpPr>
          <p:sp>
            <p:nvSpPr>
              <p:cNvPr id="19" name="矩形 18"/>
              <p:cNvSpPr/>
              <p:nvPr/>
            </p:nvSpPr>
            <p:spPr>
              <a:xfrm>
                <a:off x="6301765" y="4902527"/>
                <a:ext cx="1980029" cy="400110"/>
              </a:xfrm>
              <a:prstGeom prst="rect">
                <a:avLst/>
              </a:prstGeom>
            </p:spPr>
            <p:txBody>
              <a:bodyPr wrap="none">
                <a:spAutoFit/>
              </a:bodyPr>
              <a:lstStyle/>
              <a:p>
                <a:r>
                  <a:rPr kumimoji="1" lang="zh-CN" altLang="en-US" sz="2000" dirty="0">
                    <a:solidFill>
                      <a:schemeClr val="bg1">
                        <a:lumMod val="85000"/>
                      </a:schemeClr>
                    </a:solidFill>
                    <a:latin typeface="微软雅黑"/>
                    <a:ea typeface="微软雅黑"/>
                    <a:cs typeface="微软雅黑"/>
                  </a:rPr>
                  <a:t>民航、铁路记录</a:t>
                </a:r>
                <a:endParaRPr kumimoji="1" lang="en-US" altLang="zh-CN" sz="2000" dirty="0">
                  <a:solidFill>
                    <a:schemeClr val="bg1">
                      <a:lumMod val="85000"/>
                    </a:schemeClr>
                  </a:solidFill>
                  <a:latin typeface="微软雅黑"/>
                  <a:ea typeface="微软雅黑"/>
                  <a:cs typeface="微软雅黑"/>
                </a:endParaRPr>
              </a:p>
            </p:txBody>
          </p:sp>
          <p:sp>
            <p:nvSpPr>
              <p:cNvPr id="20" name="矩形 19"/>
              <p:cNvSpPr/>
              <p:nvPr/>
            </p:nvSpPr>
            <p:spPr>
              <a:xfrm>
                <a:off x="6068699" y="5305634"/>
                <a:ext cx="2492990" cy="369332"/>
              </a:xfrm>
              <a:prstGeom prst="rect">
                <a:avLst/>
              </a:prstGeom>
            </p:spPr>
            <p:txBody>
              <a:bodyPr wrap="none">
                <a:spAutoFit/>
              </a:bodyPr>
              <a:lstStyle/>
              <a:p>
                <a:pPr>
                  <a:buClr>
                    <a:srgbClr val="C35954"/>
                  </a:buClr>
                  <a:buSzPct val="120000"/>
                </a:pPr>
                <a:r>
                  <a:rPr lang="zh-CN" altLang="en-US" sz="1800" dirty="0">
                    <a:solidFill>
                      <a:srgbClr val="CF554E"/>
                    </a:solidFill>
                    <a:latin typeface="微软雅黑 Light" panose="020B0502040204020203" pitchFamily="34" charset="-122"/>
                    <a:ea typeface="微软雅黑 Light" panose="020B0502040204020203" pitchFamily="34" charset="-122"/>
                  </a:rPr>
                  <a:t>未发现民航、铁路记录</a:t>
                </a:r>
                <a:endParaRPr lang="en-US" altLang="ko-KR" sz="1800" dirty="0">
                  <a:solidFill>
                    <a:srgbClr val="CF554E"/>
                  </a:solidFill>
                  <a:latin typeface="微软雅黑 Light" panose="020B0502040204020203" pitchFamily="34" charset="-122"/>
                  <a:ea typeface="微软雅黑 Light" panose="020B0502040204020203" pitchFamily="34" charset="-122"/>
                </a:endParaRPr>
              </a:p>
            </p:txBody>
          </p:sp>
        </p:grpSp>
      </p:grpSp>
    </p:spTree>
    <p:extLst>
      <p:ext uri="{BB962C8B-B14F-4D97-AF65-F5344CB8AC3E}">
        <p14:creationId xmlns:p14="http://schemas.microsoft.com/office/powerpoint/2010/main" val="317499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2"/>
          <p:cNvPicPr>
            <a:picLocks noChangeAspect="1"/>
          </p:cNvPicPr>
          <p:nvPr/>
        </p:nvPicPr>
        <p:blipFill rotWithShape="1">
          <a:blip r:embed="rId3" cstate="email">
            <a:alphaModFix/>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pic>
        <p:nvPicPr>
          <p:cNvPr id="50" name="Picture 22"/>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t="-11890"/>
          <a:stretch/>
        </p:blipFill>
        <p:spPr>
          <a:xfrm>
            <a:off x="-320040" y="7612655"/>
            <a:ext cx="18003838" cy="9221603"/>
          </a:xfrm>
          <a:prstGeom prst="rect">
            <a:avLst/>
          </a:prstGeom>
        </p:spPr>
      </p:pic>
      <p:grpSp>
        <p:nvGrpSpPr>
          <p:cNvPr id="2" name="组 1"/>
          <p:cNvGrpSpPr/>
          <p:nvPr/>
        </p:nvGrpSpPr>
        <p:grpSpPr>
          <a:xfrm>
            <a:off x="3563197" y="1028276"/>
            <a:ext cx="3756044" cy="3801638"/>
            <a:chOff x="6847253" y="2774987"/>
            <a:chExt cx="3756044" cy="3801638"/>
          </a:xfrm>
        </p:grpSpPr>
        <p:grpSp>
          <p:nvGrpSpPr>
            <p:cNvPr id="41" name="组 40"/>
            <p:cNvGrpSpPr/>
            <p:nvPr/>
          </p:nvGrpSpPr>
          <p:grpSpPr>
            <a:xfrm>
              <a:off x="6847253" y="2774987"/>
              <a:ext cx="3756044" cy="3801638"/>
              <a:chOff x="3605510" y="1931444"/>
              <a:chExt cx="3756044" cy="3801638"/>
            </a:xfrm>
          </p:grpSpPr>
          <p:sp>
            <p:nvSpPr>
              <p:cNvPr id="4" name="Oval 92"/>
              <p:cNvSpPr/>
              <p:nvPr/>
            </p:nvSpPr>
            <p:spPr>
              <a:xfrm>
                <a:off x="3731317" y="2088568"/>
                <a:ext cx="3274077" cy="3274069"/>
              </a:xfrm>
              <a:prstGeom prst="ellipse">
                <a:avLst/>
              </a:prstGeom>
              <a:solidFill>
                <a:srgbClr val="1B2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grpSp>
            <p:nvGrpSpPr>
              <p:cNvPr id="5" name="Group 93"/>
              <p:cNvGrpSpPr/>
              <p:nvPr/>
            </p:nvGrpSpPr>
            <p:grpSpPr>
              <a:xfrm>
                <a:off x="3605510" y="1931444"/>
                <a:ext cx="3756044" cy="3801638"/>
                <a:chOff x="4943475" y="2471838"/>
                <a:chExt cx="2305050" cy="2333030"/>
              </a:xfrm>
            </p:grpSpPr>
            <p:sp>
              <p:nvSpPr>
                <p:cNvPr id="6" name="Line 699"/>
                <p:cNvSpPr>
                  <a:spLocks noChangeShapeType="1"/>
                </p:cNvSpPr>
                <p:nvPr userDrawn="1"/>
              </p:nvSpPr>
              <p:spPr bwMode="auto">
                <a:xfrm flipH="1" flipV="1">
                  <a:off x="6040910" y="2471838"/>
                  <a:ext cx="622608" cy="146907"/>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7" name="Freeform 700"/>
                <p:cNvSpPr>
                  <a:spLocks/>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8" name="Freeform 701"/>
                <p:cNvSpPr>
                  <a:spLocks/>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9" name="Line 702"/>
                <p:cNvSpPr>
                  <a:spLocks noChangeShapeType="1"/>
                </p:cNvSpPr>
                <p:nvPr userDrawn="1"/>
              </p:nvSpPr>
              <p:spPr bwMode="auto">
                <a:xfrm>
                  <a:off x="5035293" y="4072080"/>
                  <a:ext cx="512427" cy="65408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0" name="Freeform 703"/>
                <p:cNvSpPr>
                  <a:spLocks/>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 fmla="*/ 12868 w 12868"/>
                    <a:gd name="connsiteY0" fmla="*/ 0 h 9028"/>
                    <a:gd name="connsiteX1" fmla="*/ 10018 w 12868"/>
                    <a:gd name="connsiteY1" fmla="*/ 386 h 9028"/>
                    <a:gd name="connsiteX2" fmla="*/ 5140 w 12868"/>
                    <a:gd name="connsiteY2" fmla="*/ 1461 h 9028"/>
                    <a:gd name="connsiteX3" fmla="*/ 854 w 12868"/>
                    <a:gd name="connsiteY3" fmla="*/ 2274 h 9028"/>
                    <a:gd name="connsiteX4" fmla="*/ 0 w 12868"/>
                    <a:gd name="connsiteY4" fmla="*/ 6055 h 9028"/>
                    <a:gd name="connsiteX5" fmla="*/ 1724 w 12868"/>
                    <a:gd name="connsiteY5" fmla="*/ 9028 h 9028"/>
                    <a:gd name="connsiteX0" fmla="*/ 7785 w 7785"/>
                    <a:gd name="connsiteY0" fmla="*/ 0 h 9572"/>
                    <a:gd name="connsiteX1" fmla="*/ 3994 w 7785"/>
                    <a:gd name="connsiteY1" fmla="*/ 1190 h 9572"/>
                    <a:gd name="connsiteX2" fmla="*/ 664 w 7785"/>
                    <a:gd name="connsiteY2" fmla="*/ 2091 h 9572"/>
                    <a:gd name="connsiteX3" fmla="*/ 0 w 7785"/>
                    <a:gd name="connsiteY3" fmla="*/ 6279 h 9572"/>
                    <a:gd name="connsiteX4" fmla="*/ 1340 w 7785"/>
                    <a:gd name="connsiteY4" fmla="*/ 9572 h 9572"/>
                    <a:gd name="connsiteX0" fmla="*/ 5130 w 5130"/>
                    <a:gd name="connsiteY0" fmla="*/ 0 h 8757"/>
                    <a:gd name="connsiteX1" fmla="*/ 853 w 5130"/>
                    <a:gd name="connsiteY1" fmla="*/ 941 h 8757"/>
                    <a:gd name="connsiteX2" fmla="*/ 0 w 5130"/>
                    <a:gd name="connsiteY2" fmla="*/ 5317 h 8757"/>
                    <a:gd name="connsiteX3" fmla="*/ 1721 w 5130"/>
                    <a:gd name="connsiteY3" fmla="*/ 8757 h 8757"/>
                    <a:gd name="connsiteX0" fmla="*/ 1663 w 3355"/>
                    <a:gd name="connsiteY0" fmla="*/ 0 h 8925"/>
                    <a:gd name="connsiteX1" fmla="*/ 0 w 3355"/>
                    <a:gd name="connsiteY1" fmla="*/ 4997 h 8925"/>
                    <a:gd name="connsiteX2" fmla="*/ 3355 w 3355"/>
                    <a:gd name="connsiteY2" fmla="*/ 8925 h 8925"/>
                  </a:gdLst>
                  <a:ahLst/>
                  <a:cxnLst>
                    <a:cxn ang="0">
                      <a:pos x="connsiteX0" y="connsiteY0"/>
                    </a:cxn>
                    <a:cxn ang="0">
                      <a:pos x="connsiteX1" y="connsiteY1"/>
                    </a:cxn>
                    <a:cxn ang="0">
                      <a:pos x="connsiteX2" y="connsiteY2"/>
                    </a:cxn>
                  </a:cxnLst>
                  <a:rect l="l" t="t" r="r" b="b"/>
                  <a:pathLst>
                    <a:path w="3355" h="8925">
                      <a:moveTo>
                        <a:pt x="1663" y="0"/>
                      </a:moveTo>
                      <a:lnTo>
                        <a:pt x="0" y="4997"/>
                      </a:lnTo>
                      <a:lnTo>
                        <a:pt x="3355" y="8925"/>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1" name="Line 704"/>
                <p:cNvSpPr>
                  <a:spLocks noChangeShapeType="1"/>
                </p:cNvSpPr>
                <p:nvPr userDrawn="1"/>
              </p:nvSpPr>
              <p:spPr bwMode="auto">
                <a:xfrm flipH="1">
                  <a:off x="5476016" y="2471838"/>
                  <a:ext cx="564894" cy="19150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2" name="Freeform 705"/>
                <p:cNvSpPr>
                  <a:spLocks/>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 fmla="*/ 0 w 10000"/>
                    <a:gd name="connsiteY0" fmla="*/ 5798 h 5798"/>
                    <a:gd name="connsiteX1" fmla="*/ 0 w 10000"/>
                    <a:gd name="connsiteY1" fmla="*/ 5798 h 5798"/>
                    <a:gd name="connsiteX2" fmla="*/ 4953 w 10000"/>
                    <a:gd name="connsiteY2" fmla="*/ 0 h 5798"/>
                    <a:gd name="connsiteX3" fmla="*/ 4953 w 10000"/>
                    <a:gd name="connsiteY3" fmla="*/ 0 h 5798"/>
                    <a:gd name="connsiteX4" fmla="*/ 10000 w 10000"/>
                    <a:gd name="connsiteY4" fmla="*/ 1092 h 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5798">
                      <a:moveTo>
                        <a:pt x="0" y="5798"/>
                      </a:moveTo>
                      <a:lnTo>
                        <a:pt x="0" y="5798"/>
                      </a:lnTo>
                      <a:lnTo>
                        <a:pt x="4953" y="0"/>
                      </a:lnTo>
                      <a:lnTo>
                        <a:pt x="4953" y="0"/>
                      </a:lnTo>
                      <a:lnTo>
                        <a:pt x="10000" y="1092"/>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3" name="Freeform 706"/>
                <p:cNvSpPr>
                  <a:spLocks/>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4" name="Freeform 707"/>
                <p:cNvSpPr>
                  <a:spLocks/>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rgbClr val="7B5A85">
                      <a:alpha val="50000"/>
                    </a:srgb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5" name="Freeform 708"/>
                <p:cNvSpPr>
                  <a:spLocks/>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 fmla="*/ 0 w 7538"/>
                    <a:gd name="connsiteY0" fmla="*/ 0 h 10000"/>
                    <a:gd name="connsiteX1" fmla="*/ 5503 w 7538"/>
                    <a:gd name="connsiteY1" fmla="*/ 7817 h 10000"/>
                    <a:gd name="connsiteX2" fmla="*/ 7538 w 7538"/>
                    <a:gd name="connsiteY2" fmla="*/ 10000 h 10000"/>
                  </a:gdLst>
                  <a:ahLst/>
                  <a:cxnLst>
                    <a:cxn ang="0">
                      <a:pos x="connsiteX0" y="connsiteY0"/>
                    </a:cxn>
                    <a:cxn ang="0">
                      <a:pos x="connsiteX1" y="connsiteY1"/>
                    </a:cxn>
                    <a:cxn ang="0">
                      <a:pos x="connsiteX2" y="connsiteY2"/>
                    </a:cxn>
                  </a:cxnLst>
                  <a:rect l="l" t="t" r="r" b="b"/>
                  <a:pathLst>
                    <a:path w="7538" h="10000">
                      <a:moveTo>
                        <a:pt x="0" y="0"/>
                      </a:moveTo>
                      <a:lnTo>
                        <a:pt x="5503" y="7817"/>
                      </a:lnTo>
                      <a:lnTo>
                        <a:pt x="7538" y="10000"/>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6" name="Freeform 709"/>
                <p:cNvSpPr>
                  <a:spLocks/>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7" name="Line 710"/>
                <p:cNvSpPr>
                  <a:spLocks noChangeShapeType="1"/>
                </p:cNvSpPr>
                <p:nvPr userDrawn="1"/>
              </p:nvSpPr>
              <p:spPr bwMode="auto">
                <a:xfrm>
                  <a:off x="6040910" y="2471838"/>
                  <a:ext cx="15740" cy="13554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8" name="Line 711"/>
                <p:cNvSpPr>
                  <a:spLocks noChangeShapeType="1"/>
                </p:cNvSpPr>
                <p:nvPr userDrawn="1"/>
              </p:nvSpPr>
              <p:spPr bwMode="auto">
                <a:xfrm flipH="1">
                  <a:off x="4988947" y="2662397"/>
                  <a:ext cx="481831" cy="458282"/>
                </a:xfrm>
                <a:prstGeom prst="line">
                  <a:avLst/>
                </a:pr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19" name="Line 712"/>
                <p:cNvSpPr>
                  <a:spLocks noChangeShapeType="1"/>
                </p:cNvSpPr>
                <p:nvPr userDrawn="1"/>
              </p:nvSpPr>
              <p:spPr bwMode="auto">
                <a:xfrm flipH="1" flipV="1">
                  <a:off x="7112111" y="3548285"/>
                  <a:ext cx="136414" cy="6208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0" name="Line 713"/>
                <p:cNvSpPr>
                  <a:spLocks noChangeShapeType="1"/>
                </p:cNvSpPr>
                <p:nvPr userDrawn="1"/>
              </p:nvSpPr>
              <p:spPr bwMode="auto">
                <a:xfrm flipH="1" flipV="1">
                  <a:off x="6657687" y="2619538"/>
                  <a:ext cx="155361" cy="40407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1" name="Line 714"/>
                <p:cNvSpPr>
                  <a:spLocks noChangeShapeType="1"/>
                </p:cNvSpPr>
                <p:nvPr userDrawn="1"/>
              </p:nvSpPr>
              <p:spPr bwMode="auto">
                <a:xfrm flipH="1" flipV="1">
                  <a:off x="6813049" y="3023616"/>
                  <a:ext cx="299062" cy="52467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2" name="Line 715"/>
                <p:cNvSpPr>
                  <a:spLocks noChangeShapeType="1"/>
                </p:cNvSpPr>
                <p:nvPr userDrawn="1"/>
              </p:nvSpPr>
              <p:spPr bwMode="auto">
                <a:xfrm flipH="1" flipV="1">
                  <a:off x="7112111" y="3548285"/>
                  <a:ext cx="13116" cy="706554"/>
                </a:xfrm>
                <a:prstGeom prst="line">
                  <a:avLst/>
                </a:pr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3" name="Freeform 716"/>
                <p:cNvSpPr>
                  <a:spLocks/>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4" name="Line 717"/>
                <p:cNvSpPr>
                  <a:spLocks noChangeShapeType="1"/>
                </p:cNvSpPr>
                <p:nvPr userDrawn="1"/>
              </p:nvSpPr>
              <p:spPr bwMode="auto">
                <a:xfrm>
                  <a:off x="5392068" y="3704811"/>
                  <a:ext cx="619110" cy="438974"/>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5" name="Line 718"/>
                <p:cNvSpPr>
                  <a:spLocks noChangeShapeType="1"/>
                </p:cNvSpPr>
                <p:nvPr userDrawn="1"/>
              </p:nvSpPr>
              <p:spPr bwMode="auto">
                <a:xfrm>
                  <a:off x="4988947" y="3120679"/>
                  <a:ext cx="403121" cy="584132"/>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6" name="Line 719"/>
                <p:cNvSpPr>
                  <a:spLocks noChangeShapeType="1"/>
                </p:cNvSpPr>
                <p:nvPr userDrawn="1"/>
              </p:nvSpPr>
              <p:spPr bwMode="auto">
                <a:xfrm flipH="1">
                  <a:off x="4988947" y="2989512"/>
                  <a:ext cx="518549" cy="131167"/>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7" name="Line 720"/>
                <p:cNvSpPr>
                  <a:spLocks noChangeShapeType="1"/>
                </p:cNvSpPr>
                <p:nvPr userDrawn="1"/>
              </p:nvSpPr>
              <p:spPr bwMode="auto">
                <a:xfrm flipH="1">
                  <a:off x="5507496" y="2607378"/>
                  <a:ext cx="549154" cy="38213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8" name="Line 721"/>
                <p:cNvSpPr>
                  <a:spLocks noChangeShapeType="1"/>
                </p:cNvSpPr>
                <p:nvPr userDrawn="1"/>
              </p:nvSpPr>
              <p:spPr bwMode="auto">
                <a:xfrm flipH="1" flipV="1">
                  <a:off x="6056650" y="2607378"/>
                  <a:ext cx="756399" cy="416238"/>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29" name="Freeform 722"/>
                <p:cNvSpPr>
                  <a:spLocks/>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0" name="Freeform 723"/>
                <p:cNvSpPr>
                  <a:spLocks/>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1" name="Line 724"/>
                <p:cNvSpPr>
                  <a:spLocks noChangeShapeType="1"/>
                </p:cNvSpPr>
                <p:nvPr userDrawn="1"/>
              </p:nvSpPr>
              <p:spPr bwMode="auto">
                <a:xfrm flipV="1">
                  <a:off x="6299747" y="3023616"/>
                  <a:ext cx="513302" cy="16439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2" name="Line 725"/>
                <p:cNvSpPr>
                  <a:spLocks noChangeShapeType="1"/>
                </p:cNvSpPr>
                <p:nvPr userDrawn="1"/>
              </p:nvSpPr>
              <p:spPr bwMode="auto">
                <a:xfrm flipV="1">
                  <a:off x="5392068" y="3188012"/>
                  <a:ext cx="907679" cy="523795"/>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3" name="Freeform 726"/>
                <p:cNvSpPr>
                  <a:spLocks/>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4" name="Line 728"/>
                <p:cNvSpPr>
                  <a:spLocks noChangeShapeType="1"/>
                </p:cNvSpPr>
                <p:nvPr userDrawn="1"/>
              </p:nvSpPr>
              <p:spPr bwMode="auto">
                <a:xfrm flipH="1">
                  <a:off x="5517989" y="4143785"/>
                  <a:ext cx="493190" cy="25359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5" name="Freeform 729"/>
                <p:cNvSpPr>
                  <a:spLocks/>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6" name="Freeform 730"/>
                <p:cNvSpPr>
                  <a:spLocks/>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rgbClr val="7B5A85">
                      <a:alpha val="50000"/>
                    </a:srgb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7" name="Freeform 731"/>
                <p:cNvSpPr>
                  <a:spLocks/>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rgbClr val="7B5A85">
                      <a:alpha val="50000"/>
                    </a:srgb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8" name="Line 732"/>
                <p:cNvSpPr>
                  <a:spLocks noChangeShapeType="1"/>
                </p:cNvSpPr>
                <p:nvPr userDrawn="1"/>
              </p:nvSpPr>
              <p:spPr bwMode="auto">
                <a:xfrm>
                  <a:off x="6299747" y="3188012"/>
                  <a:ext cx="500185" cy="482696"/>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sp>
              <p:nvSpPr>
                <p:cNvPr id="39" name="Line 733"/>
                <p:cNvSpPr>
                  <a:spLocks noChangeShapeType="1"/>
                </p:cNvSpPr>
                <p:nvPr userDrawn="1"/>
              </p:nvSpPr>
              <p:spPr bwMode="auto">
                <a:xfrm>
                  <a:off x="5507496" y="2989512"/>
                  <a:ext cx="792251" cy="198500"/>
                </a:xfrm>
                <a:prstGeom prst="line">
                  <a:avLst/>
                </a:prstGeom>
                <a:noFill/>
                <a:ln w="0">
                  <a:solidFill>
                    <a:srgbClr val="7B5A85">
                      <a:alpha val="50000"/>
                    </a:srgb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ko-KR" altLang="en-US" sz="1013"/>
                </a:p>
              </p:txBody>
            </p:sp>
          </p:grpSp>
        </p:grpSp>
        <p:sp>
          <p:nvSpPr>
            <p:cNvPr id="42" name="矩形 41"/>
            <p:cNvSpPr/>
            <p:nvPr/>
          </p:nvSpPr>
          <p:spPr>
            <a:xfrm>
              <a:off x="7456155" y="4714171"/>
              <a:ext cx="2472552" cy="584776"/>
            </a:xfrm>
            <a:prstGeom prst="rect">
              <a:avLst/>
            </a:prstGeom>
          </p:spPr>
          <p:txBody>
            <a:bodyPr wrap="none">
              <a:spAutoFit/>
            </a:bodyPr>
            <a:lstStyle/>
            <a:p>
              <a:pPr algn="ctr">
                <a:buClr>
                  <a:schemeClr val="tx1">
                    <a:lumMod val="85000"/>
                    <a:lumOff val="15000"/>
                  </a:schemeClr>
                </a:buClr>
                <a:buSzPct val="105000"/>
              </a:pPr>
              <a:r>
                <a:rPr lang="en-US" altLang="ko-KR" sz="3200" b="1" dirty="0" smtClean="0">
                  <a:solidFill>
                    <a:srgbClr val="C35954"/>
                  </a:solidFill>
                  <a:latin typeface="Calibri" panose="020F0502020204030204" pitchFamily="34" charset="0"/>
                </a:rPr>
                <a:t>18752719991</a:t>
              </a:r>
              <a:endParaRPr lang="en-US" altLang="ko-KR" sz="3200" b="1" dirty="0">
                <a:solidFill>
                  <a:srgbClr val="C35954"/>
                </a:solidFill>
                <a:latin typeface="Calibri" panose="020F0502020204030204" pitchFamily="34" charset="0"/>
              </a:endParaRPr>
            </a:p>
          </p:txBody>
        </p:sp>
      </p:grpSp>
      <p:sp>
        <p:nvSpPr>
          <p:cNvPr id="44" name="文本框 43"/>
          <p:cNvSpPr txBox="1"/>
          <p:nvPr/>
        </p:nvSpPr>
        <p:spPr>
          <a:xfrm>
            <a:off x="3231174" y="5437370"/>
            <a:ext cx="4903042" cy="2862322"/>
          </a:xfrm>
          <a:prstGeom prst="rect">
            <a:avLst/>
          </a:prstGeom>
          <a:noFill/>
        </p:spPr>
        <p:txBody>
          <a:bodyPr wrap="square" rtlCol="0">
            <a:spAutoFit/>
          </a:bodyPr>
          <a:lstStyle/>
          <a:p>
            <a:pPr algn="just">
              <a:lnSpc>
                <a:spcPct val="150000"/>
              </a:lnSpc>
            </a:pPr>
            <a:r>
              <a:rPr lang="en-US" altLang="zh-CN"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2017</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年</a:t>
            </a:r>
            <a:r>
              <a:rPr lang="en-US" altLang="zh-CN"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7</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月</a:t>
            </a:r>
            <a:r>
              <a:rPr lang="en-US" altLang="zh-CN"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18</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日，</a:t>
            </a:r>
            <a:r>
              <a:rPr lang="zh-CN" altLang="en-US" sz="2400" dirty="0" smtClean="0">
                <a:solidFill>
                  <a:schemeClr val="bg1">
                    <a:lumMod val="85000"/>
                  </a:schemeClr>
                </a:solidFill>
                <a:latin typeface="微软雅黑 Light" panose="020B0502040204020203" pitchFamily="34" charset="-122"/>
                <a:ea typeface="微软雅黑 Light" panose="020B0502040204020203" pitchFamily="34" charset="-122"/>
              </a:rPr>
              <a:t>汇金广场</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公寓楼门禁系统记录了手机号</a:t>
            </a:r>
            <a:r>
              <a:rPr lang="en-US" altLang="zh-CN"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18752719991</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机主入住信息。系统发现该号码机主鹿超符合</a:t>
            </a:r>
            <a:r>
              <a:rPr lang="en-US" altLang="zh-CN"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A+B+E</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的规则，标签</a:t>
            </a:r>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设定为</a:t>
            </a:r>
            <a:r>
              <a:rPr lang="zh-CN" altLang="en-US" sz="2400" dirty="0" smtClean="0">
                <a:solidFill>
                  <a:schemeClr val="bg1">
                    <a:lumMod val="85000"/>
                  </a:schemeClr>
                </a:solidFill>
                <a:latin typeface="微软雅黑 Light" panose="020B0502040204020203" pitchFamily="34" charset="-122"/>
                <a:ea typeface="微软雅黑 Light" panose="020B0502040204020203" pitchFamily="34" charset="-122"/>
              </a:rPr>
              <a:t>高危</a:t>
            </a:r>
            <a:r>
              <a:rPr lang="zh-CN" altLang="en-US" sz="2400" dirty="0" smtClean="0">
                <a:solidFill>
                  <a:schemeClr val="bg1">
                    <a:lumMod val="85000"/>
                  </a:schemeClr>
                </a:solidFill>
                <a:effectLst/>
                <a:latin typeface="微软雅黑 Light" panose="020B0502040204020203" pitchFamily="34" charset="-122"/>
                <a:ea typeface="微软雅黑 Light" panose="020B0502040204020203" pitchFamily="34" charset="-122"/>
              </a:rPr>
              <a:t>涉毒人员</a:t>
            </a:r>
            <a:endParaRPr kumimoji="1" lang="zh-CN" altLang="en-US" dirty="0">
              <a:solidFill>
                <a:schemeClr val="bg1">
                  <a:lumMod val="85000"/>
                </a:schemeClr>
              </a:solidFill>
            </a:endParaRPr>
          </a:p>
        </p:txBody>
      </p:sp>
      <p:grpSp>
        <p:nvGrpSpPr>
          <p:cNvPr id="40" name="组 39"/>
          <p:cNvGrpSpPr/>
          <p:nvPr/>
        </p:nvGrpSpPr>
        <p:grpSpPr>
          <a:xfrm>
            <a:off x="10161330" y="5564755"/>
            <a:ext cx="4402167" cy="2155675"/>
            <a:chOff x="11301674" y="4031776"/>
            <a:chExt cx="4402167" cy="2155675"/>
          </a:xfrm>
        </p:grpSpPr>
        <p:sp>
          <p:nvSpPr>
            <p:cNvPr id="46" name="矩形 45"/>
            <p:cNvSpPr/>
            <p:nvPr/>
          </p:nvSpPr>
          <p:spPr>
            <a:xfrm>
              <a:off x="11301674" y="4031776"/>
              <a:ext cx="4402167" cy="461665"/>
            </a:xfrm>
            <a:prstGeom prst="rect">
              <a:avLst/>
            </a:prstGeom>
          </p:spPr>
          <p:txBody>
            <a:bodyPr wrap="none">
              <a:spAutoFit/>
            </a:bodyPr>
            <a:lstStyle/>
            <a:p>
              <a:pPr algn="ctr"/>
              <a:r>
                <a:rPr lang="en-US" altLang="zh-CN" sz="2400" dirty="0" smtClean="0">
                  <a:solidFill>
                    <a:schemeClr val="bg1">
                      <a:lumMod val="85000"/>
                    </a:schemeClr>
                  </a:solidFill>
                  <a:latin typeface="微软雅黑 Light" panose="020B0502040204020203" pitchFamily="34" charset="-122"/>
                  <a:ea typeface="微软雅黑 Light" panose="020B0502040204020203" pitchFamily="34" charset="-122"/>
                </a:rPr>
                <a:t>A</a:t>
              </a:r>
              <a:r>
                <a:rPr lang="zh-CN" altLang="en-US" sz="2400" dirty="0" smtClean="0">
                  <a:solidFill>
                    <a:schemeClr val="bg1">
                      <a:lumMod val="85000"/>
                    </a:schemeClr>
                  </a:solidFill>
                  <a:latin typeface="微软雅黑 Light" panose="020B0502040204020203" pitchFamily="34" charset="-122"/>
                  <a:ea typeface="微软雅黑 Light" panose="020B0502040204020203" pitchFamily="34" charset="-122"/>
                </a:rPr>
                <a:t>：被三名涉</a:t>
              </a:r>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毒</a:t>
              </a:r>
              <a:r>
                <a:rPr lang="zh-CN" altLang="en-US" sz="2400" dirty="0" smtClean="0">
                  <a:solidFill>
                    <a:schemeClr val="bg1">
                      <a:lumMod val="85000"/>
                    </a:schemeClr>
                  </a:solidFill>
                  <a:latin typeface="微软雅黑 Light" panose="020B0502040204020203" pitchFamily="34" charset="-122"/>
                  <a:ea typeface="微软雅黑 Light" panose="020B0502040204020203" pitchFamily="34" charset="-122"/>
                </a:rPr>
                <a:t>人员存为联系人</a:t>
              </a:r>
              <a:endParaRPr lang="en-US" altLang="ko-KR" sz="2400" dirty="0">
                <a:solidFill>
                  <a:schemeClr val="bg1">
                    <a:lumMod val="85000"/>
                  </a:schemeClr>
                </a:solidFill>
                <a:latin typeface="微软雅黑 Light" panose="020B0502040204020203" pitchFamily="34" charset="-122"/>
                <a:ea typeface="微软雅黑 Light" panose="020B0502040204020203" pitchFamily="34" charset="-122"/>
              </a:endParaRPr>
            </a:p>
          </p:txBody>
        </p:sp>
        <p:sp>
          <p:nvSpPr>
            <p:cNvPr id="47" name="矩形 46"/>
            <p:cNvSpPr/>
            <p:nvPr/>
          </p:nvSpPr>
          <p:spPr>
            <a:xfrm>
              <a:off x="11313699" y="4829807"/>
              <a:ext cx="4378123" cy="461665"/>
            </a:xfrm>
            <a:prstGeom prst="rect">
              <a:avLst/>
            </a:prstGeom>
          </p:spPr>
          <p:txBody>
            <a:bodyPr wrap="none">
              <a:spAutoFit/>
            </a:bodyPr>
            <a:lstStyle/>
            <a:p>
              <a:pPr algn="ctr"/>
              <a:r>
                <a:rPr lang="en-US" altLang="zh-CN" sz="2400" dirty="0" smtClean="0">
                  <a:solidFill>
                    <a:schemeClr val="bg1">
                      <a:lumMod val="85000"/>
                    </a:schemeClr>
                  </a:solidFill>
                  <a:latin typeface="微软雅黑 Light" panose="020B0502040204020203" pitchFamily="34" charset="-122"/>
                  <a:ea typeface="微软雅黑 Light" panose="020B0502040204020203" pitchFamily="34" charset="-122"/>
                </a:rPr>
                <a:t>B</a:t>
              </a:r>
              <a:r>
                <a:rPr lang="zh-CN" altLang="en-US" sz="2400" dirty="0" smtClean="0">
                  <a:solidFill>
                    <a:schemeClr val="bg1">
                      <a:lumMod val="85000"/>
                    </a:schemeClr>
                  </a:solidFill>
                  <a:latin typeface="微软雅黑 Light" panose="020B0502040204020203" pitchFamily="34" charset="-122"/>
                  <a:ea typeface="微软雅黑 Light" panose="020B0502040204020203" pitchFamily="34" charset="-122"/>
                </a:rPr>
                <a:t>：该号码机主未正常缴纳社</a:t>
              </a:r>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保</a:t>
              </a:r>
              <a:endParaRPr lang="en-US" altLang="ko-KR" sz="2400" dirty="0">
                <a:solidFill>
                  <a:schemeClr val="bg1">
                    <a:lumMod val="85000"/>
                  </a:schemeClr>
                </a:solidFill>
                <a:latin typeface="微软雅黑 Light" panose="020B0502040204020203" pitchFamily="34" charset="-122"/>
                <a:ea typeface="微软雅黑 Light" panose="020B0502040204020203" pitchFamily="34" charset="-122"/>
              </a:endParaRPr>
            </a:p>
          </p:txBody>
        </p:sp>
        <p:sp>
          <p:nvSpPr>
            <p:cNvPr id="48" name="矩形 47"/>
            <p:cNvSpPr/>
            <p:nvPr/>
          </p:nvSpPr>
          <p:spPr>
            <a:xfrm>
              <a:off x="11307284" y="5725786"/>
              <a:ext cx="4390946" cy="461665"/>
            </a:xfrm>
            <a:prstGeom prst="rect">
              <a:avLst/>
            </a:prstGeom>
          </p:spPr>
          <p:txBody>
            <a:bodyPr wrap="none">
              <a:spAutoFit/>
            </a:bodyPr>
            <a:lstStyle/>
            <a:p>
              <a:pPr algn="ctr"/>
              <a:r>
                <a:rPr lang="en-US" altLang="zh-CN" sz="2400" dirty="0" smtClean="0">
                  <a:solidFill>
                    <a:schemeClr val="bg1">
                      <a:lumMod val="85000"/>
                    </a:schemeClr>
                  </a:solidFill>
                  <a:latin typeface="微软雅黑 Light" panose="020B0502040204020203" pitchFamily="34" charset="-122"/>
                  <a:ea typeface="微软雅黑 Light" panose="020B0502040204020203" pitchFamily="34" charset="-122"/>
                </a:rPr>
                <a:t>C</a:t>
              </a:r>
              <a:r>
                <a:rPr lang="zh-CN" altLang="en-US" sz="2400" dirty="0" smtClean="0">
                  <a:solidFill>
                    <a:schemeClr val="bg1">
                      <a:lumMod val="85000"/>
                    </a:schemeClr>
                  </a:solidFill>
                  <a:latin typeface="微软雅黑 Light" panose="020B0502040204020203" pitchFamily="34" charset="-122"/>
                  <a:ea typeface="微软雅黑 Light" panose="020B0502040204020203" pitchFamily="34" charset="-122"/>
                </a:rPr>
                <a:t>：该号码机主登记为</a:t>
              </a:r>
              <a:r>
                <a:rPr lang="zh-CN" altLang="en-US" sz="2400" dirty="0">
                  <a:solidFill>
                    <a:schemeClr val="bg1">
                      <a:lumMod val="85000"/>
                    </a:schemeClr>
                  </a:solidFill>
                  <a:latin typeface="微软雅黑 Light" panose="020B0502040204020203" pitchFamily="34" charset="-122"/>
                  <a:ea typeface="微软雅黑 Light" panose="020B0502040204020203" pitchFamily="34" charset="-122"/>
                </a:rPr>
                <a:t>涉警人员</a:t>
              </a:r>
              <a:endParaRPr lang="en-US" altLang="ko-KR" sz="2400" dirty="0">
                <a:solidFill>
                  <a:schemeClr val="bg1">
                    <a:lumMod val="85000"/>
                  </a:schemeClr>
                </a:solidFill>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10400617" y="1003153"/>
            <a:ext cx="3923597" cy="3897584"/>
            <a:chOff x="5655934" y="1623059"/>
            <a:chExt cx="4623170" cy="4810491"/>
          </a:xfrm>
        </p:grpSpPr>
        <p:sp>
          <p:nvSpPr>
            <p:cNvPr id="56" name="椭圆 55"/>
            <p:cNvSpPr/>
            <p:nvPr/>
          </p:nvSpPr>
          <p:spPr>
            <a:xfrm>
              <a:off x="6198633" y="2097634"/>
              <a:ext cx="3544743" cy="37501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57" name="椭圆 56"/>
            <p:cNvSpPr/>
            <p:nvPr/>
          </p:nvSpPr>
          <p:spPr>
            <a:xfrm>
              <a:off x="5655934" y="1623059"/>
              <a:ext cx="4623170" cy="4810491"/>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itchFamily="34" charset="-122"/>
              </a:endParaRPr>
            </a:p>
          </p:txBody>
        </p:sp>
        <p:grpSp>
          <p:nvGrpSpPr>
            <p:cNvPr id="58" name="组合 57"/>
            <p:cNvGrpSpPr>
              <a:grpSpLocks/>
            </p:cNvGrpSpPr>
            <p:nvPr/>
          </p:nvGrpSpPr>
          <p:grpSpPr bwMode="auto">
            <a:xfrm>
              <a:off x="6364237" y="2740792"/>
              <a:ext cx="3226122" cy="2579826"/>
              <a:chOff x="4553070" y="2533650"/>
              <a:chExt cx="2912734" cy="2247900"/>
            </a:xfrm>
            <a:noFill/>
          </p:grpSpPr>
          <p:sp>
            <p:nvSpPr>
              <p:cNvPr id="59" name="椭圆 58"/>
              <p:cNvSpPr/>
              <p:nvPr/>
            </p:nvSpPr>
            <p:spPr>
              <a:xfrm>
                <a:off x="4862685" y="2533650"/>
                <a:ext cx="2247900" cy="22479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itchFamily="34" charset="-122"/>
                </a:endParaRPr>
              </a:p>
            </p:txBody>
          </p:sp>
          <p:sp>
            <p:nvSpPr>
              <p:cNvPr id="60" name="Freeform 7"/>
              <p:cNvSpPr>
                <a:spLocks noChangeAspect="1" noEditPoints="1"/>
              </p:cNvSpPr>
              <p:nvPr/>
            </p:nvSpPr>
            <p:spPr bwMode="auto">
              <a:xfrm>
                <a:off x="5356960" y="3075310"/>
                <a:ext cx="1223419" cy="909208"/>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grpFill/>
              <a:ln>
                <a:solidFill>
                  <a:schemeClr val="bg1"/>
                </a:solidFill>
              </a:ln>
            </p:spPr>
            <p:txBody>
              <a:bodyPr/>
              <a:lstStyle/>
              <a:p>
                <a:pPr defTabSz="783731" eaLnBrk="1" fontAlgn="auto" hangingPunct="1">
                  <a:spcBef>
                    <a:spcPts val="0"/>
                  </a:spcBef>
                  <a:spcAft>
                    <a:spcPts val="0"/>
                  </a:spcAft>
                  <a:defRPr/>
                </a:pPr>
                <a:endParaRPr lang="zh-CN" altLang="en-US" sz="1800" kern="0">
                  <a:solidFill>
                    <a:schemeClr val="bg2"/>
                  </a:solidFill>
                  <a:latin typeface="微软雅黑" pitchFamily="34" charset="-122"/>
                  <a:ea typeface="+mn-ea"/>
                </a:endParaRPr>
              </a:p>
            </p:txBody>
          </p:sp>
          <p:sp>
            <p:nvSpPr>
              <p:cNvPr id="61" name="文本框 27"/>
              <p:cNvSpPr txBox="1">
                <a:spLocks noChangeArrowheads="1"/>
              </p:cNvSpPr>
              <p:nvPr/>
            </p:nvSpPr>
            <p:spPr bwMode="auto">
              <a:xfrm>
                <a:off x="4553070" y="4085576"/>
                <a:ext cx="2912734" cy="628883"/>
              </a:xfrm>
              <a:prstGeom prst="rect">
                <a:avLst/>
              </a:prstGeom>
              <a:grpFill/>
              <a:ln w="9525">
                <a:noFill/>
                <a:miter lim="800000"/>
                <a:headEnd/>
                <a:tailEnd/>
              </a:ln>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fontAlgn="auto" hangingPunct="1">
                  <a:spcBef>
                    <a:spcPts val="0"/>
                  </a:spcBef>
                  <a:spcAft>
                    <a:spcPts val="0"/>
                  </a:spcAft>
                  <a:defRPr/>
                </a:pPr>
                <a:r>
                  <a:rPr lang="zh-CN" altLang="en-US" sz="2400" dirty="0" smtClean="0">
                    <a:solidFill>
                      <a:schemeClr val="bg1"/>
                    </a:solidFill>
                    <a:latin typeface="微软雅黑" panose="020B0503020204020204" pitchFamily="34" charset="-122"/>
                  </a:rPr>
                  <a:t> </a:t>
                </a:r>
                <a:r>
                  <a:rPr lang="zh-CN" altLang="en-US" sz="3200" dirty="0">
                    <a:solidFill>
                      <a:srgbClr val="C35954"/>
                    </a:solidFill>
                    <a:latin typeface="微软雅黑"/>
                    <a:ea typeface="微软雅黑"/>
                    <a:cs typeface="微软雅黑"/>
                  </a:rPr>
                  <a:t>系统发现目标</a:t>
                </a:r>
              </a:p>
            </p:txBody>
          </p:sp>
        </p:grpSp>
      </p:grpSp>
      <p:cxnSp>
        <p:nvCxnSpPr>
          <p:cNvPr id="65" name="直接连接符 64"/>
          <p:cNvCxnSpPr/>
          <p:nvPr/>
        </p:nvCxnSpPr>
        <p:spPr>
          <a:xfrm>
            <a:off x="7680960" y="2760958"/>
            <a:ext cx="2354580" cy="0"/>
          </a:xfrm>
          <a:prstGeom prst="line">
            <a:avLst/>
          </a:prstGeom>
          <a:ln w="63500">
            <a:prstDash val="sysDot"/>
          </a:ln>
        </p:spPr>
        <p:style>
          <a:lnRef idx="2">
            <a:schemeClr val="accent1"/>
          </a:lnRef>
          <a:fillRef idx="0">
            <a:schemeClr val="accent1"/>
          </a:fillRef>
          <a:effectRef idx="1">
            <a:schemeClr val="accent1"/>
          </a:effectRef>
          <a:fontRef idx="minor">
            <a:schemeClr val="tx1"/>
          </a:fontRef>
        </p:style>
      </p:cxnSp>
      <p:pic>
        <p:nvPicPr>
          <p:cNvPr id="45" name="图片 44" descr="58pic_53e85b3195fad-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604" y="1858069"/>
            <a:ext cx="587694" cy="1054427"/>
          </a:xfrm>
          <a:prstGeom prst="rect">
            <a:avLst/>
          </a:prstGeom>
        </p:spPr>
      </p:pic>
      <p:grpSp>
        <p:nvGrpSpPr>
          <p:cNvPr id="63" name="组 1"/>
          <p:cNvGrpSpPr/>
          <p:nvPr/>
        </p:nvGrpSpPr>
        <p:grpSpPr>
          <a:xfrm>
            <a:off x="-1742252" y="382257"/>
            <a:ext cx="5379545" cy="1005409"/>
            <a:chOff x="0" y="1507495"/>
            <a:chExt cx="5379545" cy="1005409"/>
          </a:xfrm>
        </p:grpSpPr>
        <p:sp>
          <p:nvSpPr>
            <p:cNvPr id="64" name="Rectangle 1"/>
            <p:cNvSpPr/>
            <p:nvPr/>
          </p:nvSpPr>
          <p:spPr>
            <a:xfrm>
              <a:off x="0" y="1507495"/>
              <a:ext cx="5379545"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66" name="矩形 65"/>
            <p:cNvSpPr/>
            <p:nvPr/>
          </p:nvSpPr>
          <p:spPr>
            <a:xfrm>
              <a:off x="2273931" y="1667287"/>
              <a:ext cx="2749471"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实战成果：</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11342316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700"/>
                                        <p:tgtEl>
                                          <p:spTgt spid="2"/>
                                        </p:tgtEl>
                                      </p:cBhvr>
                                    </p:animEffect>
                                  </p:childTnLst>
                                </p:cTn>
                              </p:par>
                            </p:childTnLst>
                          </p:cTn>
                        </p:par>
                        <p:par>
                          <p:cTn id="8" fill="hold">
                            <p:stCondLst>
                              <p:cond delay="700"/>
                            </p:stCondLst>
                            <p:childTnLst>
                              <p:par>
                                <p:cTn id="9" presetID="42"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1000"/>
                                        <p:tgtEl>
                                          <p:spTgt spid="65"/>
                                        </p:tgtEl>
                                      </p:cBhvr>
                                    </p:animEffect>
                                    <p:anim calcmode="lin" valueType="num">
                                      <p:cBhvr>
                                        <p:cTn id="12" dur="1000" fill="hold"/>
                                        <p:tgtEl>
                                          <p:spTgt spid="65"/>
                                        </p:tgtEl>
                                        <p:attrNameLst>
                                          <p:attrName>ppt_x</p:attrName>
                                        </p:attrNameLst>
                                      </p:cBhvr>
                                      <p:tavLst>
                                        <p:tav tm="0">
                                          <p:val>
                                            <p:strVal val="#ppt_x"/>
                                          </p:val>
                                        </p:tav>
                                        <p:tav tm="100000">
                                          <p:val>
                                            <p:strVal val="#ppt_x"/>
                                          </p:val>
                                        </p:tav>
                                      </p:tavLst>
                                    </p:anim>
                                    <p:anim calcmode="lin" valueType="num">
                                      <p:cBhvr>
                                        <p:cTn id="13" dur="1000" fill="hold"/>
                                        <p:tgtEl>
                                          <p:spTgt spid="65"/>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700"/>
                            </p:stCondLst>
                            <p:childTnLst>
                              <p:par>
                                <p:cTn id="18" presetID="3" presetClass="entr" presetSubtype="1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linds(horizontal)">
                                      <p:cBhvr>
                                        <p:cTn id="20" dur="1000"/>
                                        <p:tgtEl>
                                          <p:spTgt spid="44"/>
                                        </p:tgtEl>
                                      </p:cBhvr>
                                    </p:animEffect>
                                  </p:childTnLst>
                                </p:cTn>
                              </p:par>
                            </p:childTnLst>
                          </p:cTn>
                        </p:par>
                        <p:par>
                          <p:cTn id="21" fill="hold">
                            <p:stCondLst>
                              <p:cond delay="2700"/>
                            </p:stCondLst>
                            <p:childTnLst>
                              <p:par>
                                <p:cTn id="22" presetID="3" presetClass="entr" presetSubtype="10"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linds(horizont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8003838" cy="10127158"/>
          </a:xfrm>
        </p:spPr>
      </p:pic>
    </p:spTree>
    <p:extLst>
      <p:ext uri="{BB962C8B-B14F-4D97-AF65-F5344CB8AC3E}">
        <p14:creationId xmlns:p14="http://schemas.microsoft.com/office/powerpoint/2010/main" val="116453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0535335" y="24378"/>
            <a:ext cx="8245147" cy="10235635"/>
          </a:xfrm>
          <a:prstGeom prst="rect">
            <a:avLst/>
          </a:prstGeom>
        </p:spPr>
      </p:pic>
      <p:sp>
        <p:nvSpPr>
          <p:cNvPr id="15" name="Arc 6"/>
          <p:cNvSpPr/>
          <p:nvPr/>
        </p:nvSpPr>
        <p:spPr>
          <a:xfrm rot="5400000" flipV="1">
            <a:off x="4828635" y="3057942"/>
            <a:ext cx="5750169" cy="3734220"/>
          </a:xfrm>
          <a:prstGeom prst="arc">
            <a:avLst>
              <a:gd name="adj1" fmla="val 1334040"/>
              <a:gd name="adj2" fmla="val 10708754"/>
            </a:avLst>
          </a:prstGeom>
          <a:noFill/>
          <a:ln w="12700">
            <a:gradFill flip="none" rotWithShape="1">
              <a:gsLst>
                <a:gs pos="0">
                  <a:srgbClr val="C35954"/>
                </a:gs>
                <a:gs pos="100000">
                  <a:srgbClr val="7B5A85"/>
                </a:gs>
              </a:gsLst>
              <a:lin ang="0" scaled="1"/>
              <a:tileRect/>
            </a:gradFill>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grpSp>
        <p:nvGrpSpPr>
          <p:cNvPr id="7" name="组合 6"/>
          <p:cNvGrpSpPr/>
          <p:nvPr/>
        </p:nvGrpSpPr>
        <p:grpSpPr>
          <a:xfrm>
            <a:off x="6919123" y="1539394"/>
            <a:ext cx="6014541" cy="1677336"/>
            <a:chOff x="6919123" y="1539394"/>
            <a:chExt cx="6014541" cy="1677336"/>
          </a:xfrm>
        </p:grpSpPr>
        <p:grpSp>
          <p:nvGrpSpPr>
            <p:cNvPr id="5" name="组合 4"/>
            <p:cNvGrpSpPr/>
            <p:nvPr/>
          </p:nvGrpSpPr>
          <p:grpSpPr>
            <a:xfrm>
              <a:off x="6919123" y="1539394"/>
              <a:ext cx="6014541" cy="1677336"/>
              <a:chOff x="6919123" y="1539394"/>
              <a:chExt cx="6014541" cy="1677336"/>
            </a:xfrm>
          </p:grpSpPr>
          <p:sp>
            <p:nvSpPr>
              <p:cNvPr id="32" name="Oval 35"/>
              <p:cNvSpPr/>
              <p:nvPr/>
            </p:nvSpPr>
            <p:spPr>
              <a:xfrm>
                <a:off x="6919123" y="1539394"/>
                <a:ext cx="1817666" cy="167733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33" name="TextBox 32"/>
              <p:cNvSpPr txBox="1"/>
              <p:nvPr/>
            </p:nvSpPr>
            <p:spPr>
              <a:xfrm>
                <a:off x="9046347" y="1909793"/>
                <a:ext cx="3887317" cy="584775"/>
              </a:xfrm>
              <a:prstGeom prst="rect">
                <a:avLst/>
              </a:prstGeom>
            </p:spPr>
            <p:txBody>
              <a:bodyPr wrap="square" rtlCol="0">
                <a:spAutoFit/>
              </a:bodyPr>
              <a:lstStyle/>
              <a:p>
                <a:pPr>
                  <a:buClr>
                    <a:srgbClr val="C35954"/>
                  </a:buClr>
                  <a:buSzPct val="120000"/>
                </a:pPr>
                <a:r>
                  <a:rPr lang="zh-CN" altLang="en-US" sz="3200" b="1" dirty="0" smtClean="0">
                    <a:solidFill>
                      <a:schemeClr val="bg1">
                        <a:lumMod val="95000"/>
                      </a:schemeClr>
                    </a:solidFill>
                    <a:latin typeface="微软雅黑" pitchFamily="34" charset="-122"/>
                    <a:ea typeface="微软雅黑" pitchFamily="34" charset="-122"/>
                  </a:rPr>
                  <a:t>人员结构复杂</a:t>
                </a:r>
                <a:endParaRPr lang="en-US" altLang="ko-KR" sz="3200" b="1" dirty="0">
                  <a:solidFill>
                    <a:schemeClr val="bg1">
                      <a:lumMod val="95000"/>
                    </a:schemeClr>
                  </a:solidFill>
                  <a:latin typeface="微软雅黑" pitchFamily="34" charset="-122"/>
                  <a:ea typeface="微软雅黑" pitchFamily="34" charset="-122"/>
                </a:endParaRPr>
              </a:p>
            </p:txBody>
          </p:sp>
          <p:sp>
            <p:nvSpPr>
              <p:cNvPr id="36" name="Freeform 46"/>
              <p:cNvSpPr>
                <a:spLocks/>
              </p:cNvSpPr>
              <p:nvPr/>
            </p:nvSpPr>
            <p:spPr bwMode="auto">
              <a:xfrm>
                <a:off x="7542275" y="2441813"/>
                <a:ext cx="559360" cy="42683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方正正黑简体"/>
                  <a:ea typeface="方正正黑简体"/>
                </a:endParaRPr>
              </a:p>
            </p:txBody>
          </p:sp>
        </p:grpSp>
        <p:sp>
          <p:nvSpPr>
            <p:cNvPr id="37" name="Freeform 43"/>
            <p:cNvSpPr>
              <a:spLocks noEditPoints="1"/>
            </p:cNvSpPr>
            <p:nvPr/>
          </p:nvSpPr>
          <p:spPr bwMode="auto">
            <a:xfrm>
              <a:off x="7599304" y="1967411"/>
              <a:ext cx="431990" cy="439232"/>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 name="组合 2"/>
          <p:cNvGrpSpPr/>
          <p:nvPr/>
        </p:nvGrpSpPr>
        <p:grpSpPr>
          <a:xfrm>
            <a:off x="8592581" y="4213660"/>
            <a:ext cx="4141358" cy="1677336"/>
            <a:chOff x="8592581" y="4213660"/>
            <a:chExt cx="4141358" cy="1677336"/>
          </a:xfrm>
        </p:grpSpPr>
        <p:grpSp>
          <p:nvGrpSpPr>
            <p:cNvPr id="26" name="Group 60"/>
            <p:cNvGrpSpPr/>
            <p:nvPr/>
          </p:nvGrpSpPr>
          <p:grpSpPr>
            <a:xfrm>
              <a:off x="8592581" y="4213660"/>
              <a:ext cx="1817666" cy="1677336"/>
              <a:chOff x="5126106" y="3639710"/>
              <a:chExt cx="817494" cy="817494"/>
            </a:xfrm>
          </p:grpSpPr>
          <p:sp>
            <p:nvSpPr>
              <p:cNvPr id="27" name="Oval 35"/>
              <p:cNvSpPr/>
              <p:nvPr/>
            </p:nvSpPr>
            <p:spPr>
              <a:xfrm>
                <a:off x="5126106" y="3639710"/>
                <a:ext cx="817494" cy="817494"/>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30" name="Freeform 50"/>
              <p:cNvSpPr>
                <a:spLocks/>
              </p:cNvSpPr>
              <p:nvPr/>
            </p:nvSpPr>
            <p:spPr bwMode="auto">
              <a:xfrm>
                <a:off x="5504537" y="3923046"/>
                <a:ext cx="61535" cy="2020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ko-KR" altLang="en-US" sz="1013"/>
              </a:p>
            </p:txBody>
          </p:sp>
        </p:grpSp>
        <p:sp>
          <p:nvSpPr>
            <p:cNvPr id="34" name="TextBox 33"/>
            <p:cNvSpPr txBox="1"/>
            <p:nvPr/>
          </p:nvSpPr>
          <p:spPr>
            <a:xfrm>
              <a:off x="10535335" y="4632663"/>
              <a:ext cx="2198604" cy="584775"/>
            </a:xfrm>
            <a:prstGeom prst="rect">
              <a:avLst/>
            </a:prstGeom>
          </p:spPr>
          <p:txBody>
            <a:bodyPr wrap="square" rtlCol="0">
              <a:spAutoFit/>
            </a:bodyPr>
            <a:lstStyle/>
            <a:p>
              <a:pPr>
                <a:buClr>
                  <a:srgbClr val="C35954"/>
                </a:buClr>
                <a:buSzPct val="120000"/>
              </a:pPr>
              <a:r>
                <a:rPr lang="zh-CN" altLang="en-US" sz="3200" b="1" dirty="0" smtClean="0">
                  <a:solidFill>
                    <a:srgbClr val="F2F2F2"/>
                  </a:solidFill>
                  <a:latin typeface="微软雅黑" pitchFamily="34" charset="-122"/>
                  <a:ea typeface="微软雅黑" pitchFamily="34" charset="-122"/>
                </a:rPr>
                <a:t>流动性强</a:t>
              </a:r>
              <a:endParaRPr lang="en-US" altLang="ko-KR" sz="3200" b="1" dirty="0">
                <a:solidFill>
                  <a:srgbClr val="F2F2F2"/>
                </a:solidFill>
                <a:latin typeface="微软雅黑" pitchFamily="34" charset="-122"/>
                <a:ea typeface="微软雅黑" pitchFamily="34" charset="-122"/>
              </a:endParaRPr>
            </a:p>
          </p:txBody>
        </p:sp>
        <p:sp>
          <p:nvSpPr>
            <p:cNvPr id="38" name="Freeform 135"/>
            <p:cNvSpPr>
              <a:spLocks noEditPoints="1"/>
            </p:cNvSpPr>
            <p:nvPr/>
          </p:nvSpPr>
          <p:spPr bwMode="auto">
            <a:xfrm>
              <a:off x="9142211" y="4648905"/>
              <a:ext cx="770639" cy="765621"/>
            </a:xfrm>
            <a:custGeom>
              <a:avLst/>
              <a:gdLst>
                <a:gd name="T0" fmla="*/ 202 w 224"/>
                <a:gd name="T1" fmla="*/ 83 h 224"/>
                <a:gd name="T2" fmla="*/ 200 w 224"/>
                <a:gd name="T3" fmla="*/ 94 h 224"/>
                <a:gd name="T4" fmla="*/ 193 w 224"/>
                <a:gd name="T5" fmla="*/ 67 h 224"/>
                <a:gd name="T6" fmla="*/ 111 w 224"/>
                <a:gd name="T7" fmla="*/ 0 h 224"/>
                <a:gd name="T8" fmla="*/ 29 w 224"/>
                <a:gd name="T9" fmla="*/ 67 h 224"/>
                <a:gd name="T10" fmla="*/ 24 w 224"/>
                <a:gd name="T11" fmla="*/ 93 h 224"/>
                <a:gd name="T12" fmla="*/ 22 w 224"/>
                <a:gd name="T13" fmla="*/ 82 h 224"/>
                <a:gd name="T14" fmla="*/ 0 w 224"/>
                <a:gd name="T15" fmla="*/ 84 h 224"/>
                <a:gd name="T16" fmla="*/ 2 w 224"/>
                <a:gd name="T17" fmla="*/ 124 h 224"/>
                <a:gd name="T18" fmla="*/ 24 w 224"/>
                <a:gd name="T19" fmla="*/ 122 h 224"/>
                <a:gd name="T20" fmla="*/ 29 w 224"/>
                <a:gd name="T21" fmla="*/ 104 h 224"/>
                <a:gd name="T22" fmla="*/ 24 w 224"/>
                <a:gd name="T23" fmla="*/ 147 h 224"/>
                <a:gd name="T24" fmla="*/ 11 w 224"/>
                <a:gd name="T25" fmla="*/ 204 h 224"/>
                <a:gd name="T26" fmla="*/ 3 w 224"/>
                <a:gd name="T27" fmla="*/ 224 h 224"/>
                <a:gd name="T28" fmla="*/ 217 w 224"/>
                <a:gd name="T29" fmla="*/ 216 h 224"/>
                <a:gd name="T30" fmla="*/ 211 w 224"/>
                <a:gd name="T31" fmla="*/ 165 h 224"/>
                <a:gd name="T32" fmla="*/ 193 w 224"/>
                <a:gd name="T33" fmla="*/ 147 h 224"/>
                <a:gd name="T34" fmla="*/ 200 w 224"/>
                <a:gd name="T35" fmla="*/ 105 h 224"/>
                <a:gd name="T36" fmla="*/ 202 w 224"/>
                <a:gd name="T37" fmla="*/ 125 h 224"/>
                <a:gd name="T38" fmla="*/ 224 w 224"/>
                <a:gd name="T39" fmla="*/ 123 h 224"/>
                <a:gd name="T40" fmla="*/ 222 w 224"/>
                <a:gd name="T41" fmla="*/ 83 h 224"/>
                <a:gd name="T42" fmla="*/ 188 w 224"/>
                <a:gd name="T43" fmla="*/ 44 h 224"/>
                <a:gd name="T44" fmla="*/ 34 w 224"/>
                <a:gd name="T45" fmla="*/ 61 h 224"/>
                <a:gd name="T46" fmla="*/ 177 w 224"/>
                <a:gd name="T47" fmla="*/ 83 h 224"/>
                <a:gd name="T48" fmla="*/ 45 w 224"/>
                <a:gd name="T49" fmla="*/ 141 h 224"/>
                <a:gd name="T50" fmla="*/ 177 w 224"/>
                <a:gd name="T51" fmla="*/ 83 h 224"/>
                <a:gd name="T52" fmla="*/ 27 w 224"/>
                <a:gd name="T53" fmla="*/ 181 h 224"/>
                <a:gd name="T54" fmla="*/ 64 w 224"/>
                <a:gd name="T55" fmla="*/ 181 h 224"/>
                <a:gd name="T56" fmla="*/ 151 w 224"/>
                <a:gd name="T57" fmla="*/ 203 h 224"/>
                <a:gd name="T58" fmla="*/ 68 w 224"/>
                <a:gd name="T59" fmla="*/ 199 h 224"/>
                <a:gd name="T60" fmla="*/ 146 w 224"/>
                <a:gd name="T61" fmla="*/ 193 h 224"/>
                <a:gd name="T62" fmla="*/ 151 w 224"/>
                <a:gd name="T63" fmla="*/ 203 h 224"/>
                <a:gd name="T64" fmla="*/ 74 w 224"/>
                <a:gd name="T65" fmla="*/ 185 h 224"/>
                <a:gd name="T66" fmla="*/ 74 w 224"/>
                <a:gd name="T67" fmla="*/ 173 h 224"/>
                <a:gd name="T68" fmla="*/ 152 w 224"/>
                <a:gd name="T69" fmla="*/ 179 h 224"/>
                <a:gd name="T70" fmla="*/ 146 w 224"/>
                <a:gd name="T71" fmla="*/ 164 h 224"/>
                <a:gd name="T72" fmla="*/ 68 w 224"/>
                <a:gd name="T73" fmla="*/ 158 h 224"/>
                <a:gd name="T74" fmla="*/ 152 w 224"/>
                <a:gd name="T75" fmla="*/ 157 h 224"/>
                <a:gd name="T76" fmla="*/ 146 w 224"/>
                <a:gd name="T77" fmla="*/ 164 h 224"/>
                <a:gd name="T78" fmla="*/ 155 w 224"/>
                <a:gd name="T79" fmla="*/ 181 h 224"/>
                <a:gd name="T80" fmla="*/ 193 w 224"/>
                <a:gd name="T8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224">
                  <a:moveTo>
                    <a:pt x="222" y="83"/>
                  </a:moveTo>
                  <a:cubicBezTo>
                    <a:pt x="202" y="83"/>
                    <a:pt x="202" y="83"/>
                    <a:pt x="202" y="83"/>
                  </a:cubicBezTo>
                  <a:cubicBezTo>
                    <a:pt x="201" y="83"/>
                    <a:pt x="200" y="84"/>
                    <a:pt x="200" y="85"/>
                  </a:cubicBezTo>
                  <a:cubicBezTo>
                    <a:pt x="200" y="94"/>
                    <a:pt x="200" y="94"/>
                    <a:pt x="200" y="94"/>
                  </a:cubicBezTo>
                  <a:cubicBezTo>
                    <a:pt x="193" y="94"/>
                    <a:pt x="193" y="94"/>
                    <a:pt x="193" y="94"/>
                  </a:cubicBezTo>
                  <a:cubicBezTo>
                    <a:pt x="193" y="67"/>
                    <a:pt x="193" y="67"/>
                    <a:pt x="193" y="67"/>
                  </a:cubicBezTo>
                  <a:cubicBezTo>
                    <a:pt x="193" y="38"/>
                    <a:pt x="193" y="38"/>
                    <a:pt x="193" y="38"/>
                  </a:cubicBezTo>
                  <a:cubicBezTo>
                    <a:pt x="193" y="17"/>
                    <a:pt x="157" y="0"/>
                    <a:pt x="111" y="0"/>
                  </a:cubicBezTo>
                  <a:cubicBezTo>
                    <a:pt x="65" y="0"/>
                    <a:pt x="29" y="17"/>
                    <a:pt x="29" y="38"/>
                  </a:cubicBezTo>
                  <a:cubicBezTo>
                    <a:pt x="29" y="67"/>
                    <a:pt x="29" y="67"/>
                    <a:pt x="29" y="67"/>
                  </a:cubicBezTo>
                  <a:cubicBezTo>
                    <a:pt x="29" y="93"/>
                    <a:pt x="29" y="93"/>
                    <a:pt x="29" y="93"/>
                  </a:cubicBezTo>
                  <a:cubicBezTo>
                    <a:pt x="24" y="93"/>
                    <a:pt x="24" y="93"/>
                    <a:pt x="24" y="93"/>
                  </a:cubicBezTo>
                  <a:cubicBezTo>
                    <a:pt x="24" y="84"/>
                    <a:pt x="24" y="84"/>
                    <a:pt x="24" y="84"/>
                  </a:cubicBezTo>
                  <a:cubicBezTo>
                    <a:pt x="24" y="83"/>
                    <a:pt x="23" y="82"/>
                    <a:pt x="22" y="82"/>
                  </a:cubicBezTo>
                  <a:cubicBezTo>
                    <a:pt x="2" y="82"/>
                    <a:pt x="2" y="82"/>
                    <a:pt x="2" y="82"/>
                  </a:cubicBezTo>
                  <a:cubicBezTo>
                    <a:pt x="1" y="82"/>
                    <a:pt x="0" y="83"/>
                    <a:pt x="0" y="84"/>
                  </a:cubicBezTo>
                  <a:cubicBezTo>
                    <a:pt x="0" y="122"/>
                    <a:pt x="0" y="122"/>
                    <a:pt x="0" y="122"/>
                  </a:cubicBezTo>
                  <a:cubicBezTo>
                    <a:pt x="0" y="123"/>
                    <a:pt x="1" y="124"/>
                    <a:pt x="2" y="124"/>
                  </a:cubicBezTo>
                  <a:cubicBezTo>
                    <a:pt x="22" y="124"/>
                    <a:pt x="22" y="124"/>
                    <a:pt x="22" y="124"/>
                  </a:cubicBezTo>
                  <a:cubicBezTo>
                    <a:pt x="23" y="124"/>
                    <a:pt x="24" y="123"/>
                    <a:pt x="24" y="122"/>
                  </a:cubicBezTo>
                  <a:cubicBezTo>
                    <a:pt x="24" y="104"/>
                    <a:pt x="24" y="104"/>
                    <a:pt x="24" y="104"/>
                  </a:cubicBezTo>
                  <a:cubicBezTo>
                    <a:pt x="29" y="104"/>
                    <a:pt x="29" y="104"/>
                    <a:pt x="29" y="104"/>
                  </a:cubicBezTo>
                  <a:cubicBezTo>
                    <a:pt x="29" y="147"/>
                    <a:pt x="29" y="147"/>
                    <a:pt x="29" y="147"/>
                  </a:cubicBezTo>
                  <a:cubicBezTo>
                    <a:pt x="24" y="147"/>
                    <a:pt x="24" y="147"/>
                    <a:pt x="24" y="147"/>
                  </a:cubicBezTo>
                  <a:cubicBezTo>
                    <a:pt x="17" y="147"/>
                    <a:pt x="11" y="155"/>
                    <a:pt x="11" y="165"/>
                  </a:cubicBezTo>
                  <a:cubicBezTo>
                    <a:pt x="11" y="204"/>
                    <a:pt x="11" y="204"/>
                    <a:pt x="11" y="204"/>
                  </a:cubicBezTo>
                  <a:cubicBezTo>
                    <a:pt x="7" y="205"/>
                    <a:pt x="3" y="210"/>
                    <a:pt x="3" y="216"/>
                  </a:cubicBezTo>
                  <a:cubicBezTo>
                    <a:pt x="3" y="224"/>
                    <a:pt x="3" y="224"/>
                    <a:pt x="3" y="224"/>
                  </a:cubicBezTo>
                  <a:cubicBezTo>
                    <a:pt x="217" y="224"/>
                    <a:pt x="217" y="224"/>
                    <a:pt x="217" y="224"/>
                  </a:cubicBezTo>
                  <a:cubicBezTo>
                    <a:pt x="217" y="216"/>
                    <a:pt x="217" y="216"/>
                    <a:pt x="217" y="216"/>
                  </a:cubicBezTo>
                  <a:cubicBezTo>
                    <a:pt x="217" y="211"/>
                    <a:pt x="214" y="207"/>
                    <a:pt x="211" y="205"/>
                  </a:cubicBezTo>
                  <a:cubicBezTo>
                    <a:pt x="211" y="165"/>
                    <a:pt x="211" y="165"/>
                    <a:pt x="211" y="165"/>
                  </a:cubicBezTo>
                  <a:cubicBezTo>
                    <a:pt x="211" y="155"/>
                    <a:pt x="205" y="147"/>
                    <a:pt x="198" y="147"/>
                  </a:cubicBezTo>
                  <a:cubicBezTo>
                    <a:pt x="193" y="147"/>
                    <a:pt x="193" y="147"/>
                    <a:pt x="193" y="147"/>
                  </a:cubicBezTo>
                  <a:cubicBezTo>
                    <a:pt x="193" y="105"/>
                    <a:pt x="193" y="105"/>
                    <a:pt x="193" y="105"/>
                  </a:cubicBezTo>
                  <a:cubicBezTo>
                    <a:pt x="200" y="105"/>
                    <a:pt x="200" y="105"/>
                    <a:pt x="200" y="105"/>
                  </a:cubicBezTo>
                  <a:cubicBezTo>
                    <a:pt x="200" y="123"/>
                    <a:pt x="200" y="123"/>
                    <a:pt x="200" y="123"/>
                  </a:cubicBezTo>
                  <a:cubicBezTo>
                    <a:pt x="200" y="125"/>
                    <a:pt x="201" y="125"/>
                    <a:pt x="202" y="125"/>
                  </a:cubicBezTo>
                  <a:cubicBezTo>
                    <a:pt x="222" y="125"/>
                    <a:pt x="222" y="125"/>
                    <a:pt x="222" y="125"/>
                  </a:cubicBezTo>
                  <a:cubicBezTo>
                    <a:pt x="223" y="125"/>
                    <a:pt x="224" y="125"/>
                    <a:pt x="224" y="123"/>
                  </a:cubicBezTo>
                  <a:cubicBezTo>
                    <a:pt x="224" y="85"/>
                    <a:pt x="224" y="85"/>
                    <a:pt x="224" y="85"/>
                  </a:cubicBezTo>
                  <a:cubicBezTo>
                    <a:pt x="224" y="84"/>
                    <a:pt x="223" y="83"/>
                    <a:pt x="222" y="83"/>
                  </a:cubicBezTo>
                  <a:close/>
                  <a:moveTo>
                    <a:pt x="34" y="44"/>
                  </a:moveTo>
                  <a:cubicBezTo>
                    <a:pt x="188" y="44"/>
                    <a:pt x="188" y="44"/>
                    <a:pt x="188" y="44"/>
                  </a:cubicBezTo>
                  <a:cubicBezTo>
                    <a:pt x="188" y="61"/>
                    <a:pt x="188" y="61"/>
                    <a:pt x="188" y="61"/>
                  </a:cubicBezTo>
                  <a:cubicBezTo>
                    <a:pt x="34" y="61"/>
                    <a:pt x="34" y="61"/>
                    <a:pt x="34" y="61"/>
                  </a:cubicBezTo>
                  <a:lnTo>
                    <a:pt x="34" y="44"/>
                  </a:lnTo>
                  <a:close/>
                  <a:moveTo>
                    <a:pt x="177" y="83"/>
                  </a:moveTo>
                  <a:cubicBezTo>
                    <a:pt x="177" y="141"/>
                    <a:pt x="177" y="141"/>
                    <a:pt x="177" y="141"/>
                  </a:cubicBezTo>
                  <a:cubicBezTo>
                    <a:pt x="45" y="141"/>
                    <a:pt x="45" y="141"/>
                    <a:pt x="45" y="141"/>
                  </a:cubicBezTo>
                  <a:cubicBezTo>
                    <a:pt x="45" y="83"/>
                    <a:pt x="45" y="83"/>
                    <a:pt x="45" y="83"/>
                  </a:cubicBezTo>
                  <a:lnTo>
                    <a:pt x="177" y="83"/>
                  </a:lnTo>
                  <a:close/>
                  <a:moveTo>
                    <a:pt x="45" y="200"/>
                  </a:moveTo>
                  <a:cubicBezTo>
                    <a:pt x="34" y="200"/>
                    <a:pt x="27" y="192"/>
                    <a:pt x="27" y="181"/>
                  </a:cubicBezTo>
                  <a:cubicBezTo>
                    <a:pt x="27" y="170"/>
                    <a:pt x="34" y="162"/>
                    <a:pt x="45" y="162"/>
                  </a:cubicBezTo>
                  <a:cubicBezTo>
                    <a:pt x="57" y="162"/>
                    <a:pt x="64" y="170"/>
                    <a:pt x="64" y="181"/>
                  </a:cubicBezTo>
                  <a:cubicBezTo>
                    <a:pt x="64" y="192"/>
                    <a:pt x="57" y="200"/>
                    <a:pt x="45" y="200"/>
                  </a:cubicBezTo>
                  <a:close/>
                  <a:moveTo>
                    <a:pt x="151" y="203"/>
                  </a:moveTo>
                  <a:cubicBezTo>
                    <a:pt x="69" y="203"/>
                    <a:pt x="69" y="203"/>
                    <a:pt x="69" y="203"/>
                  </a:cubicBezTo>
                  <a:cubicBezTo>
                    <a:pt x="68" y="202"/>
                    <a:pt x="68" y="201"/>
                    <a:pt x="68" y="199"/>
                  </a:cubicBezTo>
                  <a:cubicBezTo>
                    <a:pt x="68" y="196"/>
                    <a:pt x="71" y="193"/>
                    <a:pt x="74" y="193"/>
                  </a:cubicBezTo>
                  <a:cubicBezTo>
                    <a:pt x="146" y="193"/>
                    <a:pt x="146" y="193"/>
                    <a:pt x="146" y="193"/>
                  </a:cubicBezTo>
                  <a:cubicBezTo>
                    <a:pt x="149" y="193"/>
                    <a:pt x="152" y="196"/>
                    <a:pt x="152" y="199"/>
                  </a:cubicBezTo>
                  <a:cubicBezTo>
                    <a:pt x="152" y="201"/>
                    <a:pt x="152" y="202"/>
                    <a:pt x="151" y="203"/>
                  </a:cubicBezTo>
                  <a:close/>
                  <a:moveTo>
                    <a:pt x="146" y="185"/>
                  </a:moveTo>
                  <a:cubicBezTo>
                    <a:pt x="74" y="185"/>
                    <a:pt x="74" y="185"/>
                    <a:pt x="74" y="185"/>
                  </a:cubicBezTo>
                  <a:cubicBezTo>
                    <a:pt x="71" y="185"/>
                    <a:pt x="68" y="182"/>
                    <a:pt x="68" y="179"/>
                  </a:cubicBezTo>
                  <a:cubicBezTo>
                    <a:pt x="68" y="175"/>
                    <a:pt x="71" y="173"/>
                    <a:pt x="74" y="173"/>
                  </a:cubicBezTo>
                  <a:cubicBezTo>
                    <a:pt x="146" y="173"/>
                    <a:pt x="146" y="173"/>
                    <a:pt x="146" y="173"/>
                  </a:cubicBezTo>
                  <a:cubicBezTo>
                    <a:pt x="149" y="173"/>
                    <a:pt x="152" y="175"/>
                    <a:pt x="152" y="179"/>
                  </a:cubicBezTo>
                  <a:cubicBezTo>
                    <a:pt x="152" y="182"/>
                    <a:pt x="149" y="185"/>
                    <a:pt x="146" y="185"/>
                  </a:cubicBezTo>
                  <a:close/>
                  <a:moveTo>
                    <a:pt x="146" y="164"/>
                  </a:moveTo>
                  <a:cubicBezTo>
                    <a:pt x="74" y="164"/>
                    <a:pt x="74" y="164"/>
                    <a:pt x="74" y="164"/>
                  </a:cubicBezTo>
                  <a:cubicBezTo>
                    <a:pt x="71" y="164"/>
                    <a:pt x="68" y="161"/>
                    <a:pt x="68" y="158"/>
                  </a:cubicBezTo>
                  <a:cubicBezTo>
                    <a:pt x="68" y="157"/>
                    <a:pt x="68" y="157"/>
                    <a:pt x="68" y="157"/>
                  </a:cubicBezTo>
                  <a:cubicBezTo>
                    <a:pt x="152" y="157"/>
                    <a:pt x="152" y="157"/>
                    <a:pt x="152" y="157"/>
                  </a:cubicBezTo>
                  <a:cubicBezTo>
                    <a:pt x="152" y="158"/>
                    <a:pt x="152" y="158"/>
                    <a:pt x="152" y="158"/>
                  </a:cubicBezTo>
                  <a:cubicBezTo>
                    <a:pt x="152" y="161"/>
                    <a:pt x="149" y="164"/>
                    <a:pt x="146" y="164"/>
                  </a:cubicBezTo>
                  <a:close/>
                  <a:moveTo>
                    <a:pt x="174" y="200"/>
                  </a:moveTo>
                  <a:cubicBezTo>
                    <a:pt x="163" y="200"/>
                    <a:pt x="155" y="191"/>
                    <a:pt x="155" y="181"/>
                  </a:cubicBezTo>
                  <a:cubicBezTo>
                    <a:pt x="155" y="169"/>
                    <a:pt x="163" y="161"/>
                    <a:pt x="174" y="161"/>
                  </a:cubicBezTo>
                  <a:cubicBezTo>
                    <a:pt x="185" y="161"/>
                    <a:pt x="193" y="169"/>
                    <a:pt x="193" y="181"/>
                  </a:cubicBezTo>
                  <a:cubicBezTo>
                    <a:pt x="193" y="191"/>
                    <a:pt x="186" y="200"/>
                    <a:pt x="174" y="200"/>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6" name="组合 5"/>
          <p:cNvGrpSpPr/>
          <p:nvPr/>
        </p:nvGrpSpPr>
        <p:grpSpPr>
          <a:xfrm>
            <a:off x="6919123" y="6865072"/>
            <a:ext cx="6014541" cy="1677336"/>
            <a:chOff x="6919123" y="6865072"/>
            <a:chExt cx="6014541" cy="1677336"/>
          </a:xfrm>
        </p:grpSpPr>
        <p:sp>
          <p:nvSpPr>
            <p:cNvPr id="31" name="Oval 35"/>
            <p:cNvSpPr/>
            <p:nvPr/>
          </p:nvSpPr>
          <p:spPr>
            <a:xfrm>
              <a:off x="6919123" y="6865072"/>
              <a:ext cx="1817666" cy="1677336"/>
            </a:xfrm>
            <a:prstGeom prst="ellipse">
              <a:avLst/>
            </a:prstGeom>
            <a:gradFill flip="none" rotWithShape="1">
              <a:gsLst>
                <a:gs pos="0">
                  <a:srgbClr val="7B5A85"/>
                </a:gs>
                <a:gs pos="100000">
                  <a:srgbClr val="C35954"/>
                </a:gs>
              </a:gsLst>
              <a:lin ang="0" scaled="1"/>
              <a:tileRect/>
            </a:gra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35" name="TextBox 34"/>
            <p:cNvSpPr txBox="1"/>
            <p:nvPr/>
          </p:nvSpPr>
          <p:spPr>
            <a:xfrm>
              <a:off x="9046347" y="7499246"/>
              <a:ext cx="3887317" cy="584775"/>
            </a:xfrm>
            <a:prstGeom prst="rect">
              <a:avLst/>
            </a:prstGeom>
          </p:spPr>
          <p:txBody>
            <a:bodyPr wrap="square" rtlCol="0">
              <a:spAutoFit/>
            </a:bodyPr>
            <a:lstStyle/>
            <a:p>
              <a:pPr>
                <a:buClr>
                  <a:srgbClr val="C35954"/>
                </a:buClr>
                <a:buSzPct val="120000"/>
              </a:pPr>
              <a:r>
                <a:rPr lang="zh-CN" altLang="en-US" sz="3200" b="1" dirty="0" smtClean="0">
                  <a:solidFill>
                    <a:srgbClr val="F2F2F2"/>
                  </a:solidFill>
                  <a:latin typeface="微软雅黑" pitchFamily="34" charset="-122"/>
                  <a:ea typeface="微软雅黑" pitchFamily="34" charset="-122"/>
                </a:rPr>
                <a:t>治安问题突出</a:t>
              </a:r>
              <a:endParaRPr lang="en-US" altLang="ko-KR" sz="3200" b="1" dirty="0">
                <a:solidFill>
                  <a:srgbClr val="F2F2F2"/>
                </a:solidFill>
                <a:latin typeface="微软雅黑" pitchFamily="34" charset="-122"/>
                <a:ea typeface="微软雅黑" pitchFamily="34" charset="-122"/>
              </a:endParaRPr>
            </a:p>
          </p:txBody>
        </p:sp>
        <p:sp>
          <p:nvSpPr>
            <p:cNvPr id="39" name="Freeform 6"/>
            <p:cNvSpPr>
              <a:spLocks noEditPoints="1"/>
            </p:cNvSpPr>
            <p:nvPr/>
          </p:nvSpPr>
          <p:spPr bwMode="auto">
            <a:xfrm>
              <a:off x="7540127" y="7299970"/>
              <a:ext cx="631847" cy="854391"/>
            </a:xfrm>
            <a:custGeom>
              <a:avLst/>
              <a:gdLst>
                <a:gd name="T0" fmla="*/ 19 w 347"/>
                <a:gd name="T1" fmla="*/ 28 h 537"/>
                <a:gd name="T2" fmla="*/ 30 w 347"/>
                <a:gd name="T3" fmla="*/ 4 h 537"/>
                <a:gd name="T4" fmla="*/ 54 w 347"/>
                <a:gd name="T5" fmla="*/ 15 h 537"/>
                <a:gd name="T6" fmla="*/ 67 w 347"/>
                <a:gd name="T7" fmla="*/ 49 h 537"/>
                <a:gd name="T8" fmla="*/ 56 w 347"/>
                <a:gd name="T9" fmla="*/ 73 h 537"/>
                <a:gd name="T10" fmla="*/ 50 w 347"/>
                <a:gd name="T11" fmla="*/ 74 h 537"/>
                <a:gd name="T12" fmla="*/ 32 w 347"/>
                <a:gd name="T13" fmla="*/ 62 h 537"/>
                <a:gd name="T14" fmla="*/ 19 w 347"/>
                <a:gd name="T15" fmla="*/ 28 h 537"/>
                <a:gd name="T16" fmla="*/ 163 w 347"/>
                <a:gd name="T17" fmla="*/ 308 h 537"/>
                <a:gd name="T18" fmla="*/ 140 w 347"/>
                <a:gd name="T19" fmla="*/ 297 h 537"/>
                <a:gd name="T20" fmla="*/ 129 w 347"/>
                <a:gd name="T21" fmla="*/ 321 h 537"/>
                <a:gd name="T22" fmla="*/ 143 w 347"/>
                <a:gd name="T23" fmla="*/ 360 h 537"/>
                <a:gd name="T24" fmla="*/ 167 w 347"/>
                <a:gd name="T25" fmla="*/ 370 h 537"/>
                <a:gd name="T26" fmla="*/ 178 w 347"/>
                <a:gd name="T27" fmla="*/ 347 h 537"/>
                <a:gd name="T28" fmla="*/ 163 w 347"/>
                <a:gd name="T29" fmla="*/ 308 h 537"/>
                <a:gd name="T30" fmla="*/ 345 w 347"/>
                <a:gd name="T31" fmla="*/ 429 h 537"/>
                <a:gd name="T32" fmla="*/ 334 w 347"/>
                <a:gd name="T33" fmla="*/ 415 h 537"/>
                <a:gd name="T34" fmla="*/ 332 w 347"/>
                <a:gd name="T35" fmla="*/ 390 h 537"/>
                <a:gd name="T36" fmla="*/ 178 w 347"/>
                <a:gd name="T37" fmla="*/ 210 h 537"/>
                <a:gd name="T38" fmla="*/ 186 w 347"/>
                <a:gd name="T39" fmla="*/ 173 h 537"/>
                <a:gd name="T40" fmla="*/ 180 w 347"/>
                <a:gd name="T41" fmla="*/ 140 h 537"/>
                <a:gd name="T42" fmla="*/ 93 w 347"/>
                <a:gd name="T43" fmla="*/ 80 h 537"/>
                <a:gd name="T44" fmla="*/ 61 w 347"/>
                <a:gd name="T45" fmla="*/ 86 h 537"/>
                <a:gd name="T46" fmla="*/ 0 w 347"/>
                <a:gd name="T47" fmla="*/ 173 h 537"/>
                <a:gd name="T48" fmla="*/ 6 w 347"/>
                <a:gd name="T49" fmla="*/ 205 h 537"/>
                <a:gd name="T50" fmla="*/ 53 w 347"/>
                <a:gd name="T51" fmla="*/ 256 h 537"/>
                <a:gd name="T52" fmla="*/ 55 w 347"/>
                <a:gd name="T53" fmla="*/ 493 h 537"/>
                <a:gd name="T54" fmla="*/ 69 w 347"/>
                <a:gd name="T55" fmla="*/ 513 h 537"/>
                <a:gd name="T56" fmla="*/ 70 w 347"/>
                <a:gd name="T57" fmla="*/ 531 h 537"/>
                <a:gd name="T58" fmla="*/ 76 w 347"/>
                <a:gd name="T59" fmla="*/ 537 h 537"/>
                <a:gd name="T60" fmla="*/ 82 w 347"/>
                <a:gd name="T61" fmla="*/ 530 h 537"/>
                <a:gd name="T62" fmla="*/ 81 w 347"/>
                <a:gd name="T63" fmla="*/ 513 h 537"/>
                <a:gd name="T64" fmla="*/ 97 w 347"/>
                <a:gd name="T65" fmla="*/ 493 h 537"/>
                <a:gd name="T66" fmla="*/ 95 w 347"/>
                <a:gd name="T67" fmla="*/ 203 h 537"/>
                <a:gd name="T68" fmla="*/ 74 w 347"/>
                <a:gd name="T69" fmla="*/ 181 h 537"/>
                <a:gd name="T70" fmla="*/ 53 w 347"/>
                <a:gd name="T71" fmla="*/ 203 h 537"/>
                <a:gd name="T72" fmla="*/ 53 w 347"/>
                <a:gd name="T73" fmla="*/ 234 h 537"/>
                <a:gd name="T74" fmla="*/ 24 w 347"/>
                <a:gd name="T75" fmla="*/ 198 h 537"/>
                <a:gd name="T76" fmla="*/ 20 w 347"/>
                <a:gd name="T77" fmla="*/ 173 h 537"/>
                <a:gd name="T78" fmla="*/ 68 w 347"/>
                <a:gd name="T79" fmla="*/ 104 h 537"/>
                <a:gd name="T80" fmla="*/ 93 w 347"/>
                <a:gd name="T81" fmla="*/ 99 h 537"/>
                <a:gd name="T82" fmla="*/ 162 w 347"/>
                <a:gd name="T83" fmla="*/ 147 h 537"/>
                <a:gd name="T84" fmla="*/ 167 w 347"/>
                <a:gd name="T85" fmla="*/ 173 h 537"/>
                <a:gd name="T86" fmla="*/ 164 w 347"/>
                <a:gd name="T87" fmla="*/ 193 h 537"/>
                <a:gd name="T88" fmla="*/ 144 w 347"/>
                <a:gd name="T89" fmla="*/ 169 h 537"/>
                <a:gd name="T90" fmla="*/ 114 w 347"/>
                <a:gd name="T91" fmla="*/ 167 h 537"/>
                <a:gd name="T92" fmla="*/ 111 w 347"/>
                <a:gd name="T93" fmla="*/ 196 h 537"/>
                <a:gd name="T94" fmla="*/ 299 w 347"/>
                <a:gd name="T95" fmla="*/ 418 h 537"/>
                <a:gd name="T96" fmla="*/ 316 w 347"/>
                <a:gd name="T97" fmla="*/ 425 h 537"/>
                <a:gd name="T98" fmla="*/ 325 w 347"/>
                <a:gd name="T99" fmla="*/ 423 h 537"/>
                <a:gd name="T100" fmla="*/ 335 w 347"/>
                <a:gd name="T101" fmla="*/ 436 h 537"/>
                <a:gd name="T102" fmla="*/ 340 w 347"/>
                <a:gd name="T103" fmla="*/ 438 h 537"/>
                <a:gd name="T104" fmla="*/ 344 w 347"/>
                <a:gd name="T105" fmla="*/ 437 h 537"/>
                <a:gd name="T106" fmla="*/ 345 w 347"/>
                <a:gd name="T107" fmla="*/ 42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537">
                  <a:moveTo>
                    <a:pt x="19" y="28"/>
                  </a:moveTo>
                  <a:cubicBezTo>
                    <a:pt x="16" y="18"/>
                    <a:pt x="21" y="7"/>
                    <a:pt x="30" y="4"/>
                  </a:cubicBezTo>
                  <a:cubicBezTo>
                    <a:pt x="40" y="0"/>
                    <a:pt x="51" y="5"/>
                    <a:pt x="54" y="15"/>
                  </a:cubicBezTo>
                  <a:cubicBezTo>
                    <a:pt x="67" y="49"/>
                    <a:pt x="67" y="49"/>
                    <a:pt x="67" y="49"/>
                  </a:cubicBezTo>
                  <a:cubicBezTo>
                    <a:pt x="71" y="58"/>
                    <a:pt x="66" y="69"/>
                    <a:pt x="56" y="73"/>
                  </a:cubicBezTo>
                  <a:cubicBezTo>
                    <a:pt x="54" y="73"/>
                    <a:pt x="52" y="74"/>
                    <a:pt x="50" y="74"/>
                  </a:cubicBezTo>
                  <a:cubicBezTo>
                    <a:pt x="42" y="74"/>
                    <a:pt x="35" y="69"/>
                    <a:pt x="32" y="62"/>
                  </a:cubicBezTo>
                  <a:lnTo>
                    <a:pt x="19" y="28"/>
                  </a:lnTo>
                  <a:close/>
                  <a:moveTo>
                    <a:pt x="163" y="308"/>
                  </a:moveTo>
                  <a:cubicBezTo>
                    <a:pt x="160" y="298"/>
                    <a:pt x="149" y="294"/>
                    <a:pt x="140" y="297"/>
                  </a:cubicBezTo>
                  <a:cubicBezTo>
                    <a:pt x="130" y="301"/>
                    <a:pt x="125" y="311"/>
                    <a:pt x="129" y="321"/>
                  </a:cubicBezTo>
                  <a:cubicBezTo>
                    <a:pt x="143" y="360"/>
                    <a:pt x="143" y="360"/>
                    <a:pt x="143" y="360"/>
                  </a:cubicBezTo>
                  <a:cubicBezTo>
                    <a:pt x="146" y="369"/>
                    <a:pt x="157" y="374"/>
                    <a:pt x="167" y="370"/>
                  </a:cubicBezTo>
                  <a:cubicBezTo>
                    <a:pt x="176" y="367"/>
                    <a:pt x="181" y="356"/>
                    <a:pt x="178" y="347"/>
                  </a:cubicBezTo>
                  <a:lnTo>
                    <a:pt x="163" y="308"/>
                  </a:lnTo>
                  <a:close/>
                  <a:moveTo>
                    <a:pt x="345" y="429"/>
                  </a:moveTo>
                  <a:cubicBezTo>
                    <a:pt x="334" y="415"/>
                    <a:pt x="334" y="415"/>
                    <a:pt x="334" y="415"/>
                  </a:cubicBezTo>
                  <a:cubicBezTo>
                    <a:pt x="338" y="407"/>
                    <a:pt x="338" y="397"/>
                    <a:pt x="332" y="390"/>
                  </a:cubicBezTo>
                  <a:cubicBezTo>
                    <a:pt x="178" y="210"/>
                    <a:pt x="178" y="210"/>
                    <a:pt x="178" y="210"/>
                  </a:cubicBezTo>
                  <a:cubicBezTo>
                    <a:pt x="183" y="198"/>
                    <a:pt x="186" y="186"/>
                    <a:pt x="186" y="173"/>
                  </a:cubicBezTo>
                  <a:cubicBezTo>
                    <a:pt x="186" y="162"/>
                    <a:pt x="184" y="151"/>
                    <a:pt x="180" y="140"/>
                  </a:cubicBezTo>
                  <a:cubicBezTo>
                    <a:pt x="166" y="103"/>
                    <a:pt x="131" y="80"/>
                    <a:pt x="93" y="80"/>
                  </a:cubicBezTo>
                  <a:cubicBezTo>
                    <a:pt x="83" y="80"/>
                    <a:pt x="72" y="82"/>
                    <a:pt x="61" y="86"/>
                  </a:cubicBezTo>
                  <a:cubicBezTo>
                    <a:pt x="24" y="100"/>
                    <a:pt x="0" y="135"/>
                    <a:pt x="0" y="173"/>
                  </a:cubicBezTo>
                  <a:cubicBezTo>
                    <a:pt x="0" y="184"/>
                    <a:pt x="2" y="194"/>
                    <a:pt x="6" y="205"/>
                  </a:cubicBezTo>
                  <a:cubicBezTo>
                    <a:pt x="15" y="229"/>
                    <a:pt x="32" y="246"/>
                    <a:pt x="53" y="256"/>
                  </a:cubicBezTo>
                  <a:cubicBezTo>
                    <a:pt x="55" y="493"/>
                    <a:pt x="55" y="493"/>
                    <a:pt x="55" y="493"/>
                  </a:cubicBezTo>
                  <a:cubicBezTo>
                    <a:pt x="55" y="502"/>
                    <a:pt x="61" y="510"/>
                    <a:pt x="69" y="513"/>
                  </a:cubicBezTo>
                  <a:cubicBezTo>
                    <a:pt x="70" y="531"/>
                    <a:pt x="70" y="531"/>
                    <a:pt x="70" y="531"/>
                  </a:cubicBezTo>
                  <a:cubicBezTo>
                    <a:pt x="70" y="534"/>
                    <a:pt x="73" y="537"/>
                    <a:pt x="76" y="537"/>
                  </a:cubicBezTo>
                  <a:cubicBezTo>
                    <a:pt x="80" y="536"/>
                    <a:pt x="82" y="534"/>
                    <a:pt x="82" y="530"/>
                  </a:cubicBezTo>
                  <a:cubicBezTo>
                    <a:pt x="81" y="513"/>
                    <a:pt x="81" y="513"/>
                    <a:pt x="81" y="513"/>
                  </a:cubicBezTo>
                  <a:cubicBezTo>
                    <a:pt x="90" y="511"/>
                    <a:pt x="97" y="503"/>
                    <a:pt x="97" y="493"/>
                  </a:cubicBezTo>
                  <a:cubicBezTo>
                    <a:pt x="95" y="203"/>
                    <a:pt x="95" y="203"/>
                    <a:pt x="95" y="203"/>
                  </a:cubicBezTo>
                  <a:cubicBezTo>
                    <a:pt x="95" y="191"/>
                    <a:pt x="85" y="181"/>
                    <a:pt x="74" y="181"/>
                  </a:cubicBezTo>
                  <a:cubicBezTo>
                    <a:pt x="62" y="182"/>
                    <a:pt x="53" y="191"/>
                    <a:pt x="53" y="203"/>
                  </a:cubicBezTo>
                  <a:cubicBezTo>
                    <a:pt x="53" y="234"/>
                    <a:pt x="53" y="234"/>
                    <a:pt x="53" y="234"/>
                  </a:cubicBezTo>
                  <a:cubicBezTo>
                    <a:pt x="40" y="226"/>
                    <a:pt x="30" y="214"/>
                    <a:pt x="24" y="198"/>
                  </a:cubicBezTo>
                  <a:cubicBezTo>
                    <a:pt x="21" y="190"/>
                    <a:pt x="20" y="181"/>
                    <a:pt x="20" y="173"/>
                  </a:cubicBezTo>
                  <a:cubicBezTo>
                    <a:pt x="20" y="143"/>
                    <a:pt x="38" y="115"/>
                    <a:pt x="68" y="104"/>
                  </a:cubicBezTo>
                  <a:cubicBezTo>
                    <a:pt x="76" y="101"/>
                    <a:pt x="85" y="99"/>
                    <a:pt x="93" y="99"/>
                  </a:cubicBezTo>
                  <a:cubicBezTo>
                    <a:pt x="123" y="99"/>
                    <a:pt x="151" y="117"/>
                    <a:pt x="162" y="147"/>
                  </a:cubicBezTo>
                  <a:cubicBezTo>
                    <a:pt x="166" y="156"/>
                    <a:pt x="167" y="164"/>
                    <a:pt x="167" y="173"/>
                  </a:cubicBezTo>
                  <a:cubicBezTo>
                    <a:pt x="167" y="180"/>
                    <a:pt x="166" y="186"/>
                    <a:pt x="164" y="193"/>
                  </a:cubicBezTo>
                  <a:cubicBezTo>
                    <a:pt x="144" y="169"/>
                    <a:pt x="144" y="169"/>
                    <a:pt x="144" y="169"/>
                  </a:cubicBezTo>
                  <a:cubicBezTo>
                    <a:pt x="136" y="160"/>
                    <a:pt x="123" y="159"/>
                    <a:pt x="114" y="167"/>
                  </a:cubicBezTo>
                  <a:cubicBezTo>
                    <a:pt x="105" y="174"/>
                    <a:pt x="104" y="188"/>
                    <a:pt x="111" y="196"/>
                  </a:cubicBezTo>
                  <a:cubicBezTo>
                    <a:pt x="299" y="418"/>
                    <a:pt x="299" y="418"/>
                    <a:pt x="299" y="418"/>
                  </a:cubicBezTo>
                  <a:cubicBezTo>
                    <a:pt x="304" y="423"/>
                    <a:pt x="310" y="425"/>
                    <a:pt x="316" y="425"/>
                  </a:cubicBezTo>
                  <a:cubicBezTo>
                    <a:pt x="319" y="425"/>
                    <a:pt x="322" y="424"/>
                    <a:pt x="325" y="423"/>
                  </a:cubicBezTo>
                  <a:cubicBezTo>
                    <a:pt x="335" y="436"/>
                    <a:pt x="335" y="436"/>
                    <a:pt x="335" y="436"/>
                  </a:cubicBezTo>
                  <a:cubicBezTo>
                    <a:pt x="337" y="438"/>
                    <a:pt x="338" y="438"/>
                    <a:pt x="340" y="438"/>
                  </a:cubicBezTo>
                  <a:cubicBezTo>
                    <a:pt x="341" y="438"/>
                    <a:pt x="343" y="438"/>
                    <a:pt x="344" y="437"/>
                  </a:cubicBezTo>
                  <a:cubicBezTo>
                    <a:pt x="347" y="435"/>
                    <a:pt x="347" y="431"/>
                    <a:pt x="345" y="429"/>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4" name="图片 3" descr="ppt-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2184" y="3289305"/>
            <a:ext cx="3306982" cy="3271492"/>
          </a:xfrm>
          <a:prstGeom prst="rect">
            <a:avLst/>
          </a:prstGeom>
        </p:spPr>
      </p:pic>
      <p:pic>
        <p:nvPicPr>
          <p:cNvPr id="14"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3381" y="4925051"/>
            <a:ext cx="6370126" cy="3570394"/>
          </a:xfrm>
          <a:prstGeom prst="rect">
            <a:avLst/>
          </a:prstGeom>
        </p:spPr>
      </p:pic>
    </p:spTree>
    <p:extLst>
      <p:ext uri="{BB962C8B-B14F-4D97-AF65-F5344CB8AC3E}">
        <p14:creationId xmlns:p14="http://schemas.microsoft.com/office/powerpoint/2010/main" val="39718410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6" presetClass="emph" presetSubtype="0" fill="hold" nodeType="withEffect">
                                  <p:stCondLst>
                                    <p:cond delay="500"/>
                                  </p:stCondLst>
                                  <p:childTnLst>
                                    <p:animEffect transition="out" filter="fade">
                                      <p:cBhvr>
                                        <p:cTn id="9" dur="500" tmFilter="0, 0; .2, .5; .8, .5; 1, 0"/>
                                        <p:tgtEl>
                                          <p:spTgt spid="14"/>
                                        </p:tgtEl>
                                      </p:cBhvr>
                                    </p:animEffect>
                                    <p:animScale>
                                      <p:cBhvr>
                                        <p:cTn id="10" dur="250" autoRev="1" fill="hold"/>
                                        <p:tgtEl>
                                          <p:spTgt spid="14"/>
                                        </p:tgtEl>
                                      </p:cBhvr>
                                      <p:by x="105000" y="105000"/>
                                    </p:animScale>
                                  </p:childTnLst>
                                </p:cTn>
                              </p:par>
                              <p:par>
                                <p:cTn id="11" presetID="22" presetClass="entr" presetSubtype="1"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par>
                                <p:cTn id="14" presetID="10" presetClass="entr" presetSubtype="0" fill="hold"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anim calcmode="lin" valueType="num">
                                      <p:cBhvr>
                                        <p:cTn id="26" dur="500" fill="hold"/>
                                        <p:tgtEl>
                                          <p:spTgt spid="3"/>
                                        </p:tgtEl>
                                        <p:attrNameLst>
                                          <p:attrName>ppt_x</p:attrName>
                                        </p:attrNameLst>
                                      </p:cBhvr>
                                      <p:tavLst>
                                        <p:tav tm="0">
                                          <p:val>
                                            <p:strVal val="#ppt_x"/>
                                          </p:val>
                                        </p:tav>
                                        <p:tav tm="100000">
                                          <p:val>
                                            <p:strVal val="#ppt_x"/>
                                          </p:val>
                                        </p:tav>
                                      </p:tavLst>
                                    </p:anim>
                                    <p:anim calcmode="lin" valueType="num">
                                      <p:cBhvr>
                                        <p:cTn id="27" dur="5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2"/>
          <p:cNvPicPr>
            <a:picLocks noChangeAspect="1"/>
          </p:cNvPicPr>
          <p:nvPr/>
        </p:nvPicPr>
        <p:blipFill rotWithShape="1">
          <a:blip r:embed="rId3" cstate="email">
            <a:alphaModFix/>
            <a:extLst>
              <a:ext uri="{28A0092B-C50C-407E-A947-70E740481C1C}">
                <a14:useLocalDpi xmlns:a14="http://schemas.microsoft.com/office/drawing/2010/main"/>
              </a:ext>
            </a:extLst>
          </a:blip>
          <a:srcRect t="-11890"/>
          <a:stretch/>
        </p:blipFill>
        <p:spPr>
          <a:xfrm flipH="1">
            <a:off x="0" y="608215"/>
            <a:ext cx="18003838" cy="9651798"/>
          </a:xfrm>
          <a:prstGeom prst="rect">
            <a:avLst/>
          </a:prstGeom>
        </p:spPr>
      </p:pic>
      <p:pic>
        <p:nvPicPr>
          <p:cNvPr id="11" name="图片 10" descr="609c09ee84b7bd955f21dfdb8f348db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5182" y="1507495"/>
            <a:ext cx="12144109" cy="8797732"/>
          </a:xfrm>
          <a:prstGeom prst="rect">
            <a:avLst/>
          </a:prstGeom>
        </p:spPr>
      </p:pic>
      <p:grpSp>
        <p:nvGrpSpPr>
          <p:cNvPr id="4" name="组合 9"/>
          <p:cNvGrpSpPr/>
          <p:nvPr/>
        </p:nvGrpSpPr>
        <p:grpSpPr>
          <a:xfrm>
            <a:off x="6174821" y="2253670"/>
            <a:ext cx="11100482" cy="5659932"/>
            <a:chOff x="939445" y="1197032"/>
            <a:chExt cx="7256585" cy="3699999"/>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385" t="7065" r="2308" b="4729"/>
            <a:stretch/>
          </p:blipFill>
          <p:spPr>
            <a:xfrm>
              <a:off x="939445" y="1197032"/>
              <a:ext cx="7256585" cy="3699999"/>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3749040" y="2811780"/>
              <a:ext cx="4305300"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749040" y="3749040"/>
              <a:ext cx="4305300" cy="685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749040" y="3140611"/>
              <a:ext cx="4305300"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 16"/>
          <p:cNvGrpSpPr/>
          <p:nvPr/>
        </p:nvGrpSpPr>
        <p:grpSpPr>
          <a:xfrm>
            <a:off x="6174821" y="2012318"/>
            <a:ext cx="11100482" cy="6262164"/>
            <a:chOff x="6174821" y="2012318"/>
            <a:chExt cx="11100482" cy="6262164"/>
          </a:xfrm>
        </p:grpSpPr>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4821" y="2012318"/>
              <a:ext cx="11100482" cy="6262164"/>
            </a:xfrm>
            <a:prstGeom prst="rect">
              <a:avLst/>
            </a:prstGeom>
          </p:spPr>
        </p:pic>
        <p:sp>
          <p:nvSpPr>
            <p:cNvPr id="3" name="矩形 2"/>
            <p:cNvSpPr/>
            <p:nvPr/>
          </p:nvSpPr>
          <p:spPr>
            <a:xfrm>
              <a:off x="9864067" y="7598185"/>
              <a:ext cx="1707874" cy="20801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8" name="组 17"/>
          <p:cNvGrpSpPr/>
          <p:nvPr/>
        </p:nvGrpSpPr>
        <p:grpSpPr>
          <a:xfrm>
            <a:off x="6174821" y="2012318"/>
            <a:ext cx="11100482" cy="6299524"/>
            <a:chOff x="5550789" y="2879428"/>
            <a:chExt cx="11100482" cy="6299524"/>
          </a:xfrm>
        </p:grpSpPr>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0789" y="2879428"/>
              <a:ext cx="11100482" cy="6299524"/>
            </a:xfrm>
            <a:prstGeom prst="rect">
              <a:avLst/>
            </a:prstGeom>
          </p:spPr>
        </p:pic>
        <p:sp>
          <p:nvSpPr>
            <p:cNvPr id="20" name="矩形 19"/>
            <p:cNvSpPr/>
            <p:nvPr/>
          </p:nvSpPr>
          <p:spPr>
            <a:xfrm>
              <a:off x="9250984" y="8981881"/>
              <a:ext cx="1740717" cy="19707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21" name="组 20"/>
          <p:cNvGrpSpPr/>
          <p:nvPr/>
        </p:nvGrpSpPr>
        <p:grpSpPr>
          <a:xfrm>
            <a:off x="6076149" y="1996854"/>
            <a:ext cx="11199154" cy="6299524"/>
            <a:chOff x="3240782" y="667852"/>
            <a:chExt cx="11199154" cy="6299524"/>
          </a:xfrm>
        </p:grpSpPr>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0782" y="667852"/>
              <a:ext cx="11199154" cy="6299524"/>
            </a:xfrm>
            <a:prstGeom prst="rect">
              <a:avLst/>
            </a:prstGeom>
          </p:spPr>
        </p:pic>
        <p:sp>
          <p:nvSpPr>
            <p:cNvPr id="23" name="矩形 22"/>
            <p:cNvSpPr/>
            <p:nvPr/>
          </p:nvSpPr>
          <p:spPr>
            <a:xfrm>
              <a:off x="6951923" y="6299524"/>
              <a:ext cx="1751665" cy="23666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24" name="组 23"/>
          <p:cNvGrpSpPr/>
          <p:nvPr/>
        </p:nvGrpSpPr>
        <p:grpSpPr>
          <a:xfrm>
            <a:off x="6076149" y="1996854"/>
            <a:ext cx="11199154" cy="6277628"/>
            <a:chOff x="136071" y="3271691"/>
            <a:chExt cx="9386764" cy="5191922"/>
          </a:xfrm>
        </p:grpSpPr>
        <p:pic>
          <p:nvPicPr>
            <p:cNvPr id="25" name="图片 24"/>
            <p:cNvPicPr>
              <a:picLocks noChangeAspect="1"/>
            </p:cNvPicPr>
            <p:nvPr/>
          </p:nvPicPr>
          <p:blipFill rotWithShape="1">
            <a:blip r:embed="rId9">
              <a:extLst>
                <a:ext uri="{28A0092B-C50C-407E-A947-70E740481C1C}">
                  <a14:useLocalDpi xmlns:a14="http://schemas.microsoft.com/office/drawing/2010/main" val="0"/>
                </a:ext>
              </a:extLst>
            </a:blip>
            <a:srcRect r="10596"/>
            <a:stretch/>
          </p:blipFill>
          <p:spPr>
            <a:xfrm>
              <a:off x="136071" y="3271691"/>
              <a:ext cx="9386764" cy="5191922"/>
            </a:xfrm>
            <a:prstGeom prst="rect">
              <a:avLst/>
            </a:prstGeom>
          </p:spPr>
        </p:pic>
        <p:sp>
          <p:nvSpPr>
            <p:cNvPr id="26" name="矩形 25"/>
            <p:cNvSpPr/>
            <p:nvPr/>
          </p:nvSpPr>
          <p:spPr>
            <a:xfrm>
              <a:off x="2047259" y="7455855"/>
              <a:ext cx="3332286" cy="1751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908677" y="6656623"/>
              <a:ext cx="722562" cy="27371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28" name="组 27"/>
          <p:cNvGrpSpPr/>
          <p:nvPr/>
        </p:nvGrpSpPr>
        <p:grpSpPr>
          <a:xfrm>
            <a:off x="6076149" y="2014660"/>
            <a:ext cx="11199154" cy="6259821"/>
            <a:chOff x="9645581" y="3271691"/>
            <a:chExt cx="8253819" cy="5191922"/>
          </a:xfrm>
        </p:grpSpPr>
        <p:pic>
          <p:nvPicPr>
            <p:cNvPr id="29" name="图片 28"/>
            <p:cNvPicPr>
              <a:picLocks noChangeAspect="1"/>
            </p:cNvPicPr>
            <p:nvPr/>
          </p:nvPicPr>
          <p:blipFill rotWithShape="1">
            <a:blip r:embed="rId10">
              <a:extLst>
                <a:ext uri="{28A0092B-C50C-407E-A947-70E740481C1C}">
                  <a14:useLocalDpi xmlns:a14="http://schemas.microsoft.com/office/drawing/2010/main" val="0"/>
                </a:ext>
              </a:extLst>
            </a:blip>
            <a:srcRect l="14284" t="15069" r="16068" b="15293"/>
            <a:stretch/>
          </p:blipFill>
          <p:spPr>
            <a:xfrm>
              <a:off x="9645581" y="3271691"/>
              <a:ext cx="8253819" cy="5191922"/>
            </a:xfrm>
            <a:prstGeom prst="rect">
              <a:avLst/>
            </a:prstGeom>
          </p:spPr>
        </p:pic>
        <p:sp>
          <p:nvSpPr>
            <p:cNvPr id="30" name="矩形 29"/>
            <p:cNvSpPr/>
            <p:nvPr/>
          </p:nvSpPr>
          <p:spPr>
            <a:xfrm>
              <a:off x="11287295" y="8079914"/>
              <a:ext cx="2386644" cy="383699"/>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38" name="组 37"/>
          <p:cNvGrpSpPr/>
          <p:nvPr/>
        </p:nvGrpSpPr>
        <p:grpSpPr>
          <a:xfrm>
            <a:off x="9864067" y="4070468"/>
            <a:ext cx="3326125" cy="2145864"/>
            <a:chOff x="1014210" y="3788145"/>
            <a:chExt cx="3326125" cy="2145864"/>
          </a:xfrm>
        </p:grpSpPr>
        <p:pic>
          <p:nvPicPr>
            <p:cNvPr id="35" name="图片 34" descr="8da455cec62ab66e86c048dda333351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4210" y="3788145"/>
              <a:ext cx="3154420" cy="2145864"/>
            </a:xfrm>
            <a:prstGeom prst="rect">
              <a:avLst/>
            </a:prstGeom>
          </p:spPr>
        </p:pic>
        <p:sp>
          <p:nvSpPr>
            <p:cNvPr id="37" name="文本框 36"/>
            <p:cNvSpPr txBox="1"/>
            <p:nvPr/>
          </p:nvSpPr>
          <p:spPr>
            <a:xfrm>
              <a:off x="3417005" y="4127544"/>
              <a:ext cx="923330" cy="1540770"/>
            </a:xfrm>
            <a:prstGeom prst="rect">
              <a:avLst/>
            </a:prstGeom>
            <a:noFill/>
            <a:ln>
              <a:noFill/>
            </a:ln>
          </p:spPr>
          <p:txBody>
            <a:bodyPr vert="eaVert" wrap="square" rtlCol="0">
              <a:spAutoFit/>
            </a:bodyPr>
            <a:lstStyle/>
            <a:p>
              <a:r>
                <a:rPr kumimoji="1" lang="zh-CN" altLang="en-US" sz="4800" b="1" dirty="0" smtClean="0">
                  <a:ln w="18415" cmpd="sng">
                    <a:solidFill>
                      <a:srgbClr val="FFFFFF"/>
                    </a:solidFill>
                    <a:prstDash val="solid"/>
                  </a:ln>
                  <a:solidFill>
                    <a:schemeClr val="bg1"/>
                  </a:solidFill>
                  <a:latin typeface="微软雅黑"/>
                  <a:ea typeface="微软雅黑"/>
                  <a:cs typeface="微软雅黑"/>
                </a:rPr>
                <a:t>报 警</a:t>
              </a:r>
              <a:endParaRPr kumimoji="1" lang="zh-CN" altLang="en-US" sz="4800" b="1" dirty="0">
                <a:ln w="18415" cmpd="sng">
                  <a:solidFill>
                    <a:srgbClr val="FFFFFF"/>
                  </a:solidFill>
                  <a:prstDash val="solid"/>
                </a:ln>
                <a:solidFill>
                  <a:schemeClr val="bg1"/>
                </a:solidFill>
                <a:latin typeface="微软雅黑"/>
                <a:ea typeface="微软雅黑"/>
                <a:cs typeface="微软雅黑"/>
              </a:endParaRPr>
            </a:p>
          </p:txBody>
        </p:sp>
      </p:grpSp>
      <p:grpSp>
        <p:nvGrpSpPr>
          <p:cNvPr id="41" name="组 40"/>
          <p:cNvGrpSpPr/>
          <p:nvPr/>
        </p:nvGrpSpPr>
        <p:grpSpPr>
          <a:xfrm>
            <a:off x="7631310" y="1996854"/>
            <a:ext cx="7815290" cy="6299524"/>
            <a:chOff x="7471678" y="1996854"/>
            <a:chExt cx="7815290" cy="6299524"/>
          </a:xfrm>
        </p:grpSpPr>
        <p:pic>
          <p:nvPicPr>
            <p:cNvPr id="31" name="图片 30"/>
            <p:cNvPicPr>
              <a:picLocks noChangeAspect="1"/>
            </p:cNvPicPr>
            <p:nvPr/>
          </p:nvPicPr>
          <p:blipFill>
            <a:blip r:embed="rId12"/>
            <a:stretch>
              <a:fillRect/>
            </a:stretch>
          </p:blipFill>
          <p:spPr>
            <a:xfrm>
              <a:off x="10555022" y="1996854"/>
              <a:ext cx="4731946" cy="6299524"/>
            </a:xfrm>
            <a:prstGeom prst="rect">
              <a:avLst/>
            </a:prstGeom>
          </p:spPr>
        </p:pic>
        <p:sp>
          <p:nvSpPr>
            <p:cNvPr id="40" name="文本框 39"/>
            <p:cNvSpPr txBox="1"/>
            <p:nvPr/>
          </p:nvSpPr>
          <p:spPr>
            <a:xfrm>
              <a:off x="7471678" y="2713414"/>
              <a:ext cx="2606839" cy="4524315"/>
            </a:xfrm>
            <a:prstGeom prst="rect">
              <a:avLst/>
            </a:prstGeom>
            <a:noFill/>
          </p:spPr>
          <p:txBody>
            <a:bodyPr wrap="square" rtlCol="0">
              <a:spAutoFit/>
            </a:bodyPr>
            <a:lstStyle/>
            <a:p>
              <a:pPr algn="just"/>
              <a:r>
                <a:rPr kumimoji="1" lang="en-US" altLang="zh-CN" sz="3200" b="1" dirty="0">
                  <a:ln w="18415" cmpd="sng">
                    <a:solidFill>
                      <a:srgbClr val="FFFFFF"/>
                    </a:solidFill>
                    <a:prstDash val="solid"/>
                  </a:ln>
                  <a:solidFill>
                    <a:schemeClr val="bg1"/>
                  </a:solidFill>
                  <a:latin typeface="微软雅黑"/>
                  <a:ea typeface="微软雅黑"/>
                  <a:cs typeface="微软雅黑"/>
                </a:rPr>
                <a:t>2017</a:t>
              </a:r>
              <a:r>
                <a:rPr kumimoji="1" lang="zh-CN" altLang="en-US" sz="3200" b="1" dirty="0">
                  <a:ln w="18415" cmpd="sng">
                    <a:solidFill>
                      <a:srgbClr val="FFFFFF"/>
                    </a:solidFill>
                    <a:prstDash val="solid"/>
                  </a:ln>
                  <a:solidFill>
                    <a:schemeClr val="bg1"/>
                  </a:solidFill>
                  <a:latin typeface="微软雅黑"/>
                  <a:ea typeface="微软雅黑"/>
                  <a:cs typeface="微软雅黑"/>
                </a:rPr>
                <a:t>年</a:t>
              </a:r>
              <a:r>
                <a:rPr kumimoji="1" lang="en-US" altLang="zh-CN" sz="3200" b="1" dirty="0">
                  <a:ln w="18415" cmpd="sng">
                    <a:solidFill>
                      <a:srgbClr val="FFFFFF"/>
                    </a:solidFill>
                    <a:prstDash val="solid"/>
                  </a:ln>
                  <a:solidFill>
                    <a:schemeClr val="bg1"/>
                  </a:solidFill>
                  <a:latin typeface="微软雅黑"/>
                  <a:ea typeface="微软雅黑"/>
                  <a:cs typeface="微软雅黑"/>
                </a:rPr>
                <a:t>7</a:t>
              </a:r>
              <a:r>
                <a:rPr kumimoji="1" lang="zh-CN" altLang="en-US" sz="3200" b="1" dirty="0">
                  <a:ln w="18415" cmpd="sng">
                    <a:solidFill>
                      <a:srgbClr val="FFFFFF"/>
                    </a:solidFill>
                    <a:prstDash val="solid"/>
                  </a:ln>
                  <a:solidFill>
                    <a:schemeClr val="bg1"/>
                  </a:solidFill>
                  <a:latin typeface="微软雅黑"/>
                  <a:ea typeface="微软雅黑"/>
                  <a:cs typeface="微软雅黑"/>
                </a:rPr>
                <a:t>月</a:t>
              </a:r>
              <a:r>
                <a:rPr kumimoji="1" lang="en-US" altLang="zh-CN" sz="3200" b="1" dirty="0">
                  <a:ln w="18415" cmpd="sng">
                    <a:solidFill>
                      <a:srgbClr val="FFFFFF"/>
                    </a:solidFill>
                    <a:prstDash val="solid"/>
                  </a:ln>
                  <a:solidFill>
                    <a:schemeClr val="bg1"/>
                  </a:solidFill>
                  <a:latin typeface="微软雅黑"/>
                  <a:ea typeface="微软雅黑"/>
                  <a:cs typeface="微软雅黑"/>
                </a:rPr>
                <a:t>18</a:t>
              </a:r>
              <a:r>
                <a:rPr kumimoji="1" lang="zh-CN" altLang="en-US" sz="3200" b="1" dirty="0">
                  <a:ln w="18415" cmpd="sng">
                    <a:solidFill>
                      <a:srgbClr val="FFFFFF"/>
                    </a:solidFill>
                    <a:prstDash val="solid"/>
                  </a:ln>
                  <a:solidFill>
                    <a:schemeClr val="bg1"/>
                  </a:solidFill>
                  <a:latin typeface="微软雅黑"/>
                  <a:ea typeface="微软雅黑"/>
                  <a:cs typeface="微软雅黑"/>
                </a:rPr>
                <a:t>日，</a:t>
              </a:r>
              <a:r>
                <a:rPr kumimoji="1" lang="zh-CN" altLang="en-US" sz="3200" b="1" dirty="0" smtClean="0">
                  <a:ln w="18415" cmpd="sng">
                    <a:solidFill>
                      <a:srgbClr val="FFFFFF"/>
                    </a:solidFill>
                    <a:prstDash val="solid"/>
                  </a:ln>
                  <a:solidFill>
                    <a:schemeClr val="bg1"/>
                  </a:solidFill>
                  <a:latin typeface="微软雅黑"/>
                  <a:ea typeface="微软雅黑"/>
                  <a:cs typeface="微软雅黑"/>
                </a:rPr>
                <a:t>在汇金广场公寓楼</a:t>
              </a:r>
              <a:r>
                <a:rPr kumimoji="1" lang="en-US" altLang="zh-CN" sz="3200" b="1" dirty="0" smtClean="0">
                  <a:ln w="18415" cmpd="sng">
                    <a:solidFill>
                      <a:srgbClr val="FFFFFF"/>
                    </a:solidFill>
                    <a:prstDash val="solid"/>
                  </a:ln>
                  <a:solidFill>
                    <a:schemeClr val="bg1"/>
                  </a:solidFill>
                  <a:latin typeface="微软雅黑"/>
                  <a:ea typeface="微软雅黑"/>
                  <a:cs typeface="微软雅黑"/>
                </a:rPr>
                <a:t>337</a:t>
              </a:r>
              <a:r>
                <a:rPr kumimoji="1" lang="zh-CN" altLang="en-US" sz="3200" b="1" dirty="0">
                  <a:ln w="18415" cmpd="sng">
                    <a:solidFill>
                      <a:srgbClr val="FFFFFF"/>
                    </a:solidFill>
                    <a:prstDash val="solid"/>
                  </a:ln>
                  <a:solidFill>
                    <a:schemeClr val="bg1"/>
                  </a:solidFill>
                  <a:latin typeface="微软雅黑"/>
                  <a:ea typeface="微软雅黑"/>
                  <a:cs typeface="微软雅黑"/>
                </a:rPr>
                <a:t>房间抓获吸毒人员鹿超，经尿检，呈冰毒（甲基苯丙胺）阳性</a:t>
              </a:r>
            </a:p>
          </p:txBody>
        </p:sp>
      </p:grpSp>
      <p:grpSp>
        <p:nvGrpSpPr>
          <p:cNvPr id="34" name="组 1"/>
          <p:cNvGrpSpPr/>
          <p:nvPr/>
        </p:nvGrpSpPr>
        <p:grpSpPr>
          <a:xfrm>
            <a:off x="-1742252" y="382257"/>
            <a:ext cx="5379545" cy="1005409"/>
            <a:chOff x="0" y="1507495"/>
            <a:chExt cx="5379545" cy="1005409"/>
          </a:xfrm>
        </p:grpSpPr>
        <p:sp>
          <p:nvSpPr>
            <p:cNvPr id="36" name="Rectangle 1"/>
            <p:cNvSpPr/>
            <p:nvPr/>
          </p:nvSpPr>
          <p:spPr>
            <a:xfrm>
              <a:off x="0" y="1507495"/>
              <a:ext cx="5379545"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39" name="矩形 38"/>
            <p:cNvSpPr/>
            <p:nvPr/>
          </p:nvSpPr>
          <p:spPr>
            <a:xfrm>
              <a:off x="2273931" y="1667287"/>
              <a:ext cx="2749471" cy="707886"/>
            </a:xfrm>
            <a:prstGeom prst="rect">
              <a:avLst/>
            </a:prstGeom>
          </p:spPr>
          <p:txBody>
            <a:bodyPr wrap="none">
              <a:spAutoFit/>
            </a:bodyPr>
            <a:lstStyle/>
            <a:p>
              <a:r>
                <a:rPr kumimoji="1" lang="zh-CN" altLang="en-US" sz="4000" b="1" dirty="0" smtClean="0">
                  <a:ln w="18415" cmpd="sng">
                    <a:solidFill>
                      <a:srgbClr val="FFFFFF"/>
                    </a:solidFill>
                    <a:prstDash val="solid"/>
                  </a:ln>
                  <a:solidFill>
                    <a:schemeClr val="bg1"/>
                  </a:solidFill>
                  <a:latin typeface="微软雅黑"/>
                  <a:ea typeface="微软雅黑"/>
                  <a:cs typeface="微软雅黑"/>
                </a:rPr>
                <a:t>实战成果：</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3813815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fill="hold" nodeType="withEffect">
                                  <p:stCondLst>
                                    <p:cond delay="0"/>
                                  </p:stCondLst>
                                  <p:childTnLst>
                                    <p:anim calcmode="discrete" valueType="str">
                                      <p:cBhvr>
                                        <p:cTn id="6" dur="10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8"/>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8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8"/>
                                        </p:tgtEl>
                                      </p:cBhvr>
                                    </p:animEffect>
                                    <p:set>
                                      <p:cBhvr>
                                        <p:cTn id="58" dur="1" fill="hold">
                                          <p:stCondLst>
                                            <p:cond delay="499"/>
                                          </p:stCondLst>
                                        </p:cTn>
                                        <p:tgtEl>
                                          <p:spTgt spid="28"/>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p:cNvPicPr>
            <a:picLocks noChangeAspect="1"/>
          </p:cNvPicPr>
          <p:nvPr/>
        </p:nvPicPr>
        <p:blipFill rotWithShape="1">
          <a:blip r:embed="rId3" cstate="email">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5" name="组 4"/>
          <p:cNvGrpSpPr/>
          <p:nvPr/>
        </p:nvGrpSpPr>
        <p:grpSpPr>
          <a:xfrm>
            <a:off x="2335373" y="1826677"/>
            <a:ext cx="13333095" cy="7006407"/>
            <a:chOff x="2335373" y="1826677"/>
            <a:chExt cx="13333095" cy="7006407"/>
          </a:xfrm>
        </p:grpSpPr>
        <p:sp>
          <p:nvSpPr>
            <p:cNvPr id="2" name="Rectangle 7"/>
            <p:cNvSpPr/>
            <p:nvPr/>
          </p:nvSpPr>
          <p:spPr>
            <a:xfrm>
              <a:off x="2335373" y="1826677"/>
              <a:ext cx="13333095" cy="7006407"/>
            </a:xfrm>
            <a:prstGeom prst="rect">
              <a:avLst/>
            </a:prstGeom>
            <a:gradFill flip="none" rotWithShape="1">
              <a:gsLst>
                <a:gs pos="0">
                  <a:srgbClr val="7B5A85">
                    <a:alpha val="67000"/>
                  </a:srgbClr>
                </a:gs>
                <a:gs pos="100000">
                  <a:srgbClr val="C35954">
                    <a:alpha val="67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3" name="矩形 2"/>
            <p:cNvSpPr/>
            <p:nvPr/>
          </p:nvSpPr>
          <p:spPr>
            <a:xfrm>
              <a:off x="4396216" y="3969933"/>
              <a:ext cx="9001125" cy="830997"/>
            </a:xfrm>
            <a:prstGeom prst="rect">
              <a:avLst/>
            </a:prstGeom>
          </p:spPr>
          <p:txBody>
            <a:bodyPr>
              <a:spAutoFit/>
            </a:bodyPr>
            <a:lstStyle/>
            <a:p>
              <a:pPr algn="ctr"/>
              <a:r>
                <a:rPr kumimoji="1" lang="zh-CN" altLang="en-US" sz="4800" b="1" dirty="0">
                  <a:ln w="18415" cmpd="sng">
                    <a:solidFill>
                      <a:srgbClr val="FFFFFF"/>
                    </a:solidFill>
                    <a:prstDash val="solid"/>
                  </a:ln>
                  <a:solidFill>
                    <a:schemeClr val="bg1"/>
                  </a:solidFill>
                  <a:latin typeface="微软雅黑"/>
                  <a:ea typeface="微软雅黑"/>
                  <a:cs typeface="微软雅黑"/>
                </a:rPr>
                <a:t>住户标签生命周期管理</a:t>
              </a:r>
            </a:p>
          </p:txBody>
        </p:sp>
        <p:cxnSp>
          <p:nvCxnSpPr>
            <p:cNvPr id="6" name="直线连接符 5"/>
            <p:cNvCxnSpPr/>
            <p:nvPr/>
          </p:nvCxnSpPr>
          <p:spPr>
            <a:xfrm>
              <a:off x="5429330" y="5188833"/>
              <a:ext cx="678401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8" name="矩形 7"/>
          <p:cNvSpPr/>
          <p:nvPr/>
        </p:nvSpPr>
        <p:spPr>
          <a:xfrm>
            <a:off x="5729386" y="5772660"/>
            <a:ext cx="5983433" cy="830997"/>
          </a:xfrm>
          <a:prstGeom prst="rect">
            <a:avLst/>
          </a:prstGeom>
        </p:spPr>
        <p:txBody>
          <a:bodyPr wrap="none">
            <a:spAutoFit/>
          </a:bodyPr>
          <a:lstStyle/>
          <a:p>
            <a:r>
              <a:rPr lang="en-US" altLang="zh-CN" sz="4800" b="1" dirty="0">
                <a:solidFill>
                  <a:srgbClr val="D99694"/>
                </a:solidFill>
                <a:latin typeface="微软雅黑"/>
                <a:ea typeface="微软雅黑"/>
                <a:cs typeface="微软雅黑"/>
              </a:rPr>
              <a:t>LABEL  LIFE  CYCLE</a:t>
            </a:r>
          </a:p>
        </p:txBody>
      </p:sp>
    </p:spTree>
    <p:extLst>
      <p:ext uri="{BB962C8B-B14F-4D97-AF65-F5344CB8AC3E}">
        <p14:creationId xmlns:p14="http://schemas.microsoft.com/office/powerpoint/2010/main" val="3355132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2"/>
          <p:cNvPicPr>
            <a:picLocks noChangeAspect="1"/>
          </p:cNvPicPr>
          <p:nvPr/>
        </p:nvPicPr>
        <p:blipFill rotWithShape="1">
          <a:blip r:embed="rId3" cstate="email">
            <a:alphaModFix amt="57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sp>
        <p:nvSpPr>
          <p:cNvPr id="4" name="文本框 3"/>
          <p:cNvSpPr txBox="1"/>
          <p:nvPr/>
        </p:nvSpPr>
        <p:spPr>
          <a:xfrm>
            <a:off x="3166945" y="3759200"/>
            <a:ext cx="11418849" cy="3170099"/>
          </a:xfrm>
          <a:prstGeom prst="rect">
            <a:avLst/>
          </a:prstGeom>
          <a:noFill/>
        </p:spPr>
        <p:txBody>
          <a:bodyPr wrap="square" rtlCol="0">
            <a:spAutoFit/>
          </a:bodyPr>
          <a:lstStyle/>
          <a:p>
            <a:pPr algn="just">
              <a:lnSpc>
                <a:spcPct val="200000"/>
              </a:lnSpc>
            </a:pPr>
            <a:r>
              <a:rPr kumimoji="1" lang="zh-CN" altLang="en-US" sz="2000" dirty="0">
                <a:solidFill>
                  <a:schemeClr val="bg1">
                    <a:lumMod val="85000"/>
                  </a:schemeClr>
                </a:solidFill>
                <a:latin typeface="微软雅黑"/>
                <a:ea typeface="微软雅黑"/>
                <a:cs typeface="微软雅黑"/>
              </a:rPr>
              <a:t>在公寓楼住户标签设计应用过程中，我们将住户标签生命周期管理概括为“一线两环”。“一线”是标签生命线，包括“</a:t>
            </a:r>
            <a:r>
              <a:rPr kumimoji="1" lang="zh-CN" altLang="en-US" sz="2000" dirty="0">
                <a:solidFill>
                  <a:srgbClr val="CF554E"/>
                </a:solidFill>
                <a:latin typeface="微软雅黑"/>
                <a:ea typeface="微软雅黑"/>
                <a:cs typeface="微软雅黑"/>
              </a:rPr>
              <a:t>目标群体特征归纳</a:t>
            </a:r>
            <a:r>
              <a:rPr kumimoji="1" lang="en-US" altLang="zh-CN" sz="2000" dirty="0">
                <a:solidFill>
                  <a:srgbClr val="CF554E"/>
                </a:solidFill>
                <a:latin typeface="微软雅黑"/>
                <a:ea typeface="微软雅黑"/>
                <a:cs typeface="微软雅黑"/>
              </a:rPr>
              <a:t>—</a:t>
            </a:r>
            <a:r>
              <a:rPr kumimoji="1" lang="zh-CN" altLang="en-US" sz="2000" dirty="0">
                <a:solidFill>
                  <a:srgbClr val="CF554E"/>
                </a:solidFill>
                <a:latin typeface="微软雅黑"/>
                <a:ea typeface="微软雅黑"/>
                <a:cs typeface="微软雅黑"/>
              </a:rPr>
              <a:t>标签生产</a:t>
            </a:r>
            <a:r>
              <a:rPr kumimoji="1" lang="en-US" altLang="zh-CN" sz="2000" dirty="0">
                <a:solidFill>
                  <a:srgbClr val="CF554E"/>
                </a:solidFill>
                <a:latin typeface="微软雅黑"/>
                <a:ea typeface="微软雅黑"/>
                <a:cs typeface="微软雅黑"/>
              </a:rPr>
              <a:t>—</a:t>
            </a:r>
            <a:r>
              <a:rPr kumimoji="1" lang="zh-CN" altLang="en-US" sz="2000" dirty="0">
                <a:solidFill>
                  <a:srgbClr val="CF554E"/>
                </a:solidFill>
                <a:latin typeface="微软雅黑"/>
                <a:ea typeface="微软雅黑"/>
                <a:cs typeface="微软雅黑"/>
              </a:rPr>
              <a:t>标签应用</a:t>
            </a:r>
            <a:r>
              <a:rPr kumimoji="1" lang="en-US" altLang="zh-CN" sz="2000" dirty="0">
                <a:solidFill>
                  <a:srgbClr val="CF554E"/>
                </a:solidFill>
                <a:latin typeface="微软雅黑"/>
                <a:ea typeface="微软雅黑"/>
                <a:cs typeface="微软雅黑"/>
              </a:rPr>
              <a:t>—</a:t>
            </a:r>
            <a:r>
              <a:rPr kumimoji="1" lang="zh-CN" altLang="en-US" sz="2000" dirty="0">
                <a:solidFill>
                  <a:srgbClr val="CF554E"/>
                </a:solidFill>
                <a:latin typeface="微软雅黑"/>
                <a:ea typeface="微软雅黑"/>
                <a:cs typeface="微软雅黑"/>
              </a:rPr>
              <a:t>应用效果反馈</a:t>
            </a:r>
            <a:r>
              <a:rPr kumimoji="1" lang="en-US" altLang="zh-CN" sz="2000" dirty="0">
                <a:solidFill>
                  <a:srgbClr val="CF554E"/>
                </a:solidFill>
                <a:latin typeface="微软雅黑"/>
                <a:ea typeface="微软雅黑"/>
                <a:cs typeface="微软雅黑"/>
              </a:rPr>
              <a:t>—</a:t>
            </a:r>
            <a:r>
              <a:rPr kumimoji="1" lang="zh-CN" altLang="en-US" sz="2000" dirty="0">
                <a:solidFill>
                  <a:srgbClr val="CF554E"/>
                </a:solidFill>
                <a:latin typeface="微软雅黑"/>
                <a:ea typeface="微软雅黑"/>
                <a:cs typeface="微软雅黑"/>
              </a:rPr>
              <a:t>优化标签</a:t>
            </a:r>
            <a:r>
              <a:rPr kumimoji="1" lang="zh-CN" altLang="en-US" sz="2000" dirty="0">
                <a:solidFill>
                  <a:schemeClr val="bg1">
                    <a:lumMod val="85000"/>
                  </a:schemeClr>
                </a:solidFill>
                <a:latin typeface="微软雅黑"/>
                <a:ea typeface="微软雅黑"/>
                <a:cs typeface="微软雅黑"/>
              </a:rPr>
              <a:t>”等环节，“精准度”和“科学性”要求贯穿于整条生命线。在生产环节，将业务数据中挖掘出的潜在规律作为标签生产的依据，在应用环节，根据实际应用中的现实情况即时优化标签参数，在优化环节，根据活跃程度对已标签的目标群体进行动态化监测，对已逐渐丧失活跃度的目标予以标签撤销。</a:t>
            </a:r>
            <a:endParaRPr kumimoji="1" lang="zh-CN" altLang="en-US" sz="2000" dirty="0"/>
          </a:p>
        </p:txBody>
      </p:sp>
      <p:sp>
        <p:nvSpPr>
          <p:cNvPr id="7" name="Rectangle 1"/>
          <p:cNvSpPr/>
          <p:nvPr/>
        </p:nvSpPr>
        <p:spPr>
          <a:xfrm>
            <a:off x="0" y="1178298"/>
            <a:ext cx="4461272"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sp>
        <p:nvSpPr>
          <p:cNvPr id="8" name="矩形 7"/>
          <p:cNvSpPr/>
          <p:nvPr/>
        </p:nvSpPr>
        <p:spPr>
          <a:xfrm>
            <a:off x="855900" y="1327059"/>
            <a:ext cx="2749471" cy="707886"/>
          </a:xfrm>
          <a:prstGeom prst="rect">
            <a:avLst/>
          </a:prstGeom>
        </p:spPr>
        <p:txBody>
          <a:bodyPr wrap="none">
            <a:spAutoFit/>
          </a:bodyPr>
          <a:lstStyle/>
          <a:p>
            <a:pPr algn="ctr"/>
            <a:r>
              <a:rPr kumimoji="1" lang="zh-CN" altLang="en-US" sz="4000" b="1" dirty="0" smtClean="0">
                <a:ln w="18415" cmpd="sng">
                  <a:solidFill>
                    <a:srgbClr val="FFFFFF"/>
                  </a:solidFill>
                  <a:prstDash val="solid"/>
                </a:ln>
                <a:solidFill>
                  <a:schemeClr val="bg1"/>
                </a:solidFill>
                <a:latin typeface="微软雅黑"/>
                <a:ea typeface="微软雅黑"/>
                <a:cs typeface="微软雅黑"/>
              </a:rPr>
              <a:t>一条生命线</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900"/>
                                        <p:tgtEl>
                                          <p:spTgt spid="4"/>
                                        </p:tgtEl>
                                      </p:cBhvr>
                                    </p:animEffect>
                                    <p:anim calcmode="lin" valueType="num">
                                      <p:cBhvr>
                                        <p:cTn id="8" dur="900" fill="hold"/>
                                        <p:tgtEl>
                                          <p:spTgt spid="4"/>
                                        </p:tgtEl>
                                        <p:attrNameLst>
                                          <p:attrName>ppt_x</p:attrName>
                                        </p:attrNameLst>
                                      </p:cBhvr>
                                      <p:tavLst>
                                        <p:tav tm="0">
                                          <p:val>
                                            <p:strVal val="#ppt_x"/>
                                          </p:val>
                                        </p:tav>
                                        <p:tav tm="100000">
                                          <p:val>
                                            <p:strVal val="#ppt_x"/>
                                          </p:val>
                                        </p:tav>
                                      </p:tavLst>
                                    </p:anim>
                                    <p:anim calcmode="lin" valueType="num">
                                      <p:cBhvr>
                                        <p:cTn id="9" dur="9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8245147" cy="10235635"/>
          </a:xfrm>
          <a:prstGeom prst="rect">
            <a:avLst/>
          </a:prstGeom>
        </p:spPr>
      </p:pic>
      <p:sp>
        <p:nvSpPr>
          <p:cNvPr id="48" name="Rectangle 1"/>
          <p:cNvSpPr/>
          <p:nvPr/>
        </p:nvSpPr>
        <p:spPr>
          <a:xfrm>
            <a:off x="13542566" y="1434558"/>
            <a:ext cx="4461272"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4000" b="1" dirty="0">
              <a:ln w="18415" cmpd="sng">
                <a:solidFill>
                  <a:srgbClr val="FFFFFF"/>
                </a:solidFill>
                <a:prstDash val="solid"/>
              </a:ln>
              <a:solidFill>
                <a:schemeClr val="bg1"/>
              </a:solidFill>
              <a:latin typeface="微软雅黑"/>
              <a:ea typeface="微软雅黑"/>
              <a:cs typeface="微软雅黑"/>
            </a:endParaRPr>
          </a:p>
        </p:txBody>
      </p:sp>
      <p:grpSp>
        <p:nvGrpSpPr>
          <p:cNvPr id="31" name="组 30"/>
          <p:cNvGrpSpPr/>
          <p:nvPr/>
        </p:nvGrpSpPr>
        <p:grpSpPr>
          <a:xfrm>
            <a:off x="1855563" y="2212236"/>
            <a:ext cx="12372409" cy="6251790"/>
            <a:chOff x="4216774" y="1735682"/>
            <a:chExt cx="12372409" cy="6251790"/>
          </a:xfrm>
        </p:grpSpPr>
        <p:cxnSp>
          <p:nvCxnSpPr>
            <p:cNvPr id="24" name="直接连接符 23"/>
            <p:cNvCxnSpPr/>
            <p:nvPr/>
          </p:nvCxnSpPr>
          <p:spPr>
            <a:xfrm flipV="1">
              <a:off x="10249961" y="2573193"/>
              <a:ext cx="0" cy="1185233"/>
            </a:xfrm>
            <a:prstGeom prst="line">
              <a:avLst/>
            </a:prstGeom>
            <a:noFill/>
            <a:ln w="9525" cap="flat" cmpd="sng" algn="ctr">
              <a:solidFill>
                <a:srgbClr val="FFFFFF"/>
              </a:solidFill>
              <a:prstDash val="solid"/>
            </a:ln>
            <a:effectLst/>
          </p:spPr>
        </p:cxnSp>
        <p:cxnSp>
          <p:nvCxnSpPr>
            <p:cNvPr id="26" name="直接连接符 25"/>
            <p:cNvCxnSpPr/>
            <p:nvPr/>
          </p:nvCxnSpPr>
          <p:spPr>
            <a:xfrm flipH="1">
              <a:off x="5409240" y="2573193"/>
              <a:ext cx="4840721" cy="0"/>
            </a:xfrm>
            <a:prstGeom prst="line">
              <a:avLst/>
            </a:prstGeom>
            <a:noFill/>
            <a:ln w="9525" cap="flat" cmpd="sng" algn="ctr">
              <a:solidFill>
                <a:srgbClr val="FFFFFF"/>
              </a:solidFill>
              <a:prstDash val="solid"/>
            </a:ln>
            <a:effectLst/>
          </p:spPr>
        </p:cxnSp>
        <p:cxnSp>
          <p:nvCxnSpPr>
            <p:cNvPr id="27" name="直接箭头连接符 26"/>
            <p:cNvCxnSpPr/>
            <p:nvPr/>
          </p:nvCxnSpPr>
          <p:spPr>
            <a:xfrm>
              <a:off x="5409239" y="2573193"/>
              <a:ext cx="0" cy="1185233"/>
            </a:xfrm>
            <a:prstGeom prst="straightConnector1">
              <a:avLst/>
            </a:prstGeom>
            <a:noFill/>
            <a:ln w="9525" cap="flat" cmpd="sng" algn="ctr">
              <a:solidFill>
                <a:srgbClr val="FFFFFF"/>
              </a:solidFill>
              <a:prstDash val="solid"/>
              <a:tailEnd type="arrow"/>
            </a:ln>
            <a:effectLst/>
          </p:spPr>
        </p:cxnSp>
        <p:cxnSp>
          <p:nvCxnSpPr>
            <p:cNvPr id="35" name="直接连接符 34"/>
            <p:cNvCxnSpPr/>
            <p:nvPr/>
          </p:nvCxnSpPr>
          <p:spPr>
            <a:xfrm flipH="1">
              <a:off x="10230660" y="7195965"/>
              <a:ext cx="5306211" cy="0"/>
            </a:xfrm>
            <a:prstGeom prst="line">
              <a:avLst/>
            </a:prstGeom>
            <a:noFill/>
            <a:ln w="9525" cap="flat" cmpd="sng" algn="ctr">
              <a:solidFill>
                <a:srgbClr val="FFFFFF"/>
              </a:solidFill>
              <a:prstDash val="solid"/>
            </a:ln>
            <a:effectLst/>
          </p:spPr>
        </p:cxnSp>
        <p:cxnSp>
          <p:nvCxnSpPr>
            <p:cNvPr id="36" name="直接箭头连接符 35"/>
            <p:cNvCxnSpPr/>
            <p:nvPr/>
          </p:nvCxnSpPr>
          <p:spPr>
            <a:xfrm flipV="1">
              <a:off x="15536870" y="5921568"/>
              <a:ext cx="0" cy="1274397"/>
            </a:xfrm>
            <a:prstGeom prst="straightConnector1">
              <a:avLst/>
            </a:prstGeom>
            <a:noFill/>
            <a:ln w="9525" cap="flat" cmpd="sng" algn="ctr">
              <a:solidFill>
                <a:srgbClr val="FFFFFF"/>
              </a:solidFill>
              <a:prstDash val="solid"/>
              <a:tailEnd type="arrow"/>
            </a:ln>
            <a:effectLst/>
          </p:spPr>
        </p:cxnSp>
        <p:cxnSp>
          <p:nvCxnSpPr>
            <p:cNvPr id="37" name="直接箭头连接符 36"/>
            <p:cNvCxnSpPr>
              <a:stCxn id="2" idx="3"/>
            </p:cNvCxnSpPr>
            <p:nvPr/>
          </p:nvCxnSpPr>
          <p:spPr>
            <a:xfrm>
              <a:off x="6537442" y="4866450"/>
              <a:ext cx="2542394" cy="18128"/>
            </a:xfrm>
            <a:prstGeom prst="straightConnector1">
              <a:avLst/>
            </a:prstGeom>
            <a:noFill/>
            <a:ln w="9525" cap="flat" cmpd="sng" algn="ctr">
              <a:solidFill>
                <a:srgbClr val="FFFFFF"/>
              </a:solidFill>
              <a:prstDash val="solid"/>
              <a:tailEnd type="arrow"/>
            </a:ln>
            <a:effectLst/>
          </p:spPr>
        </p:cxnSp>
        <p:cxnSp>
          <p:nvCxnSpPr>
            <p:cNvPr id="38" name="直接箭头连接符 37"/>
            <p:cNvCxnSpPr/>
            <p:nvPr/>
          </p:nvCxnSpPr>
          <p:spPr>
            <a:xfrm flipH="1">
              <a:off x="11375272" y="4902706"/>
              <a:ext cx="2942699" cy="0"/>
            </a:xfrm>
            <a:prstGeom prst="straightConnector1">
              <a:avLst/>
            </a:prstGeom>
            <a:noFill/>
            <a:ln w="9525" cap="flat" cmpd="sng" algn="ctr">
              <a:solidFill>
                <a:schemeClr val="bg1"/>
              </a:solidFill>
              <a:prstDash val="solid"/>
              <a:tailEnd type="arrow"/>
            </a:ln>
            <a:effectLst/>
          </p:spPr>
        </p:cxnSp>
        <p:cxnSp>
          <p:nvCxnSpPr>
            <p:cNvPr id="39" name="直接连接符 38"/>
            <p:cNvCxnSpPr/>
            <p:nvPr/>
          </p:nvCxnSpPr>
          <p:spPr>
            <a:xfrm flipV="1">
              <a:off x="10230660" y="5935597"/>
              <a:ext cx="0" cy="1274395"/>
            </a:xfrm>
            <a:prstGeom prst="line">
              <a:avLst/>
            </a:prstGeom>
            <a:noFill/>
            <a:ln w="9525" cap="flat" cmpd="sng" algn="ctr">
              <a:solidFill>
                <a:srgbClr val="FFFFFF"/>
              </a:solidFill>
              <a:prstDash val="solid"/>
            </a:ln>
            <a:effectLst/>
          </p:spPr>
        </p:cxnSp>
        <p:sp>
          <p:nvSpPr>
            <p:cNvPr id="40" name="TextBox 27"/>
            <p:cNvSpPr txBox="1"/>
            <p:nvPr/>
          </p:nvSpPr>
          <p:spPr>
            <a:xfrm>
              <a:off x="6250483" y="3293322"/>
              <a:ext cx="3167583" cy="6394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4352"/>
                </a:lnSpc>
                <a:spcBef>
                  <a:spcPts val="0"/>
                </a:spcBef>
                <a:spcAft>
                  <a:spcPts val="0"/>
                </a:spcAft>
                <a:buClrTx/>
                <a:buSzTx/>
                <a:buFontTx/>
                <a:buNone/>
                <a:tabLst/>
                <a:defRPr/>
              </a:pPr>
              <a:r>
                <a:rPr lang="zh-CN" altLang="en-US" sz="3200" dirty="0">
                  <a:solidFill>
                    <a:sysClr val="window" lastClr="FFFFFF"/>
                  </a:solidFill>
                  <a:latin typeface="微软雅黑 Light" panose="020B0502040204020203" pitchFamily="34" charset="-122"/>
                  <a:ea typeface="微软雅黑 Light" panose="020B0502040204020203" pitchFamily="34" charset="-122"/>
                </a:rPr>
                <a:t>闭环</a:t>
              </a:r>
              <a:r>
                <a:rPr lang="en-US" altLang="zh-CN" sz="3200" dirty="0">
                  <a:solidFill>
                    <a:sysClr val="window" lastClr="FFFFFF"/>
                  </a:solidFill>
                  <a:latin typeface="微软雅黑 Light" panose="020B0502040204020203" pitchFamily="34" charset="-122"/>
                  <a:ea typeface="微软雅黑 Light" panose="020B0502040204020203" pitchFamily="34" charset="-122"/>
                </a:rPr>
                <a:t>1</a:t>
              </a:r>
              <a:endParaRPr lang="en-US" altLang="ko-KR" sz="3200" dirty="0">
                <a:solidFill>
                  <a:sysClr val="window" lastClr="FFFFFF"/>
                </a:solidFill>
                <a:latin typeface="微软雅黑 Light" panose="020B0502040204020203" pitchFamily="34" charset="-122"/>
                <a:ea typeface="微软雅黑 Light" panose="020B0502040204020203" pitchFamily="34" charset="-122"/>
              </a:endParaRPr>
            </a:p>
          </p:txBody>
        </p:sp>
        <p:sp>
          <p:nvSpPr>
            <p:cNvPr id="41" name="TextBox 28"/>
            <p:cNvSpPr txBox="1"/>
            <p:nvPr/>
          </p:nvSpPr>
          <p:spPr>
            <a:xfrm>
              <a:off x="11375272" y="5215695"/>
              <a:ext cx="3167583" cy="6394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52"/>
                </a:lnSpc>
                <a:defRPr/>
              </a:pPr>
              <a:r>
                <a:rPr lang="zh-CN" altLang="en-US" sz="3200" dirty="0">
                  <a:solidFill>
                    <a:sysClr val="window" lastClr="FFFFFF"/>
                  </a:solidFill>
                  <a:latin typeface="微软雅黑 Light" panose="020B0502040204020203" pitchFamily="34" charset="-122"/>
                  <a:ea typeface="微软雅黑 Light" panose="020B0502040204020203" pitchFamily="34" charset="-122"/>
                </a:rPr>
                <a:t>闭环</a:t>
              </a:r>
              <a:r>
                <a:rPr lang="en-US" altLang="zh-CN" sz="3200" dirty="0">
                  <a:solidFill>
                    <a:sysClr val="window" lastClr="FFFFFF"/>
                  </a:solidFill>
                  <a:latin typeface="微软雅黑 Light" panose="020B0502040204020203" pitchFamily="34" charset="-122"/>
                  <a:ea typeface="微软雅黑 Light" panose="020B0502040204020203" pitchFamily="34" charset="-122"/>
                </a:rPr>
                <a:t>2</a:t>
              </a:r>
              <a:endParaRPr lang="en-US" altLang="ko-KR" sz="3200" dirty="0">
                <a:solidFill>
                  <a:sysClr val="window" lastClr="FFFFFF"/>
                </a:solidFill>
                <a:latin typeface="微软雅黑 Light" panose="020B0502040204020203" pitchFamily="34" charset="-122"/>
                <a:ea typeface="微软雅黑 Light" panose="020B0502040204020203" pitchFamily="34" charset="-122"/>
              </a:endParaRPr>
            </a:p>
          </p:txBody>
        </p:sp>
        <p:sp>
          <p:nvSpPr>
            <p:cNvPr id="42" name="TextBox 29"/>
            <p:cNvSpPr txBox="1"/>
            <p:nvPr/>
          </p:nvSpPr>
          <p:spPr>
            <a:xfrm>
              <a:off x="5164986" y="1735682"/>
              <a:ext cx="5257051" cy="6394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4352"/>
                </a:lnSpc>
                <a:spcBef>
                  <a:spcPts val="0"/>
                </a:spcBef>
                <a:spcAft>
                  <a:spcPts val="0"/>
                </a:spcAft>
                <a:buClrTx/>
                <a:buSzTx/>
                <a:buFontTx/>
                <a:buNone/>
                <a:tabLst/>
                <a:defRPr/>
              </a:pPr>
              <a:r>
                <a:rPr kumimoji="0" lang="zh-CN" altLang="en-US" sz="3200" i="0" u="none" strike="noStrike" kern="1200" cap="none" spc="0" normalizeH="0" baseline="0" noProof="0" dirty="0" smtClean="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rPr>
                <a:t>数据质量问题反馈</a:t>
              </a:r>
              <a:endParaRPr kumimoji="0" lang="en-US" altLang="ko-KR" sz="3200" i="0" u="none" strike="noStrike" kern="1200" cap="none" spc="0" normalizeH="0" baseline="0" noProof="0" dirty="0">
                <a:ln>
                  <a:noFill/>
                </a:ln>
                <a:solidFill>
                  <a:sysClr val="window" lastClr="FFFFFF"/>
                </a:solidFill>
                <a:effectLst/>
                <a:uLnTx/>
                <a:uFillTx/>
                <a:latin typeface="微软雅黑 Light" panose="020B0502040204020203" pitchFamily="34" charset="-122"/>
                <a:ea typeface="微软雅黑 Light" panose="020B0502040204020203" pitchFamily="34" charset="-122"/>
                <a:cs typeface="+mn-cs"/>
              </a:endParaRPr>
            </a:p>
          </p:txBody>
        </p:sp>
        <p:sp>
          <p:nvSpPr>
            <p:cNvPr id="43" name="TextBox 30"/>
            <p:cNvSpPr txBox="1"/>
            <p:nvPr/>
          </p:nvSpPr>
          <p:spPr>
            <a:xfrm>
              <a:off x="10422037" y="7347981"/>
              <a:ext cx="5257051" cy="6394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4352"/>
                </a:lnSpc>
                <a:spcBef>
                  <a:spcPts val="0"/>
                </a:spcBef>
                <a:spcAft>
                  <a:spcPts val="0"/>
                </a:spcAft>
                <a:buClrTx/>
                <a:buSzTx/>
                <a:buFontTx/>
                <a:buNone/>
                <a:tabLst/>
                <a:defRPr/>
              </a:pPr>
              <a:r>
                <a:rPr lang="zh-CN" altLang="en-US" sz="3200" dirty="0">
                  <a:solidFill>
                    <a:sysClr val="window" lastClr="FFFFFF"/>
                  </a:solidFill>
                  <a:latin typeface="微软雅黑 Light" panose="020B0502040204020203" pitchFamily="34" charset="-122"/>
                  <a:ea typeface="微软雅黑 Light" panose="020B0502040204020203" pitchFamily="34" charset="-122"/>
                </a:rPr>
                <a:t>应用效果反馈</a:t>
              </a:r>
              <a:endParaRPr lang="en-US" altLang="ko-KR" sz="3200" dirty="0">
                <a:solidFill>
                  <a:sysClr val="window" lastClr="FFFFFF"/>
                </a:solidFill>
                <a:latin typeface="微软雅黑 Light" panose="020B0502040204020203" pitchFamily="34" charset="-122"/>
                <a:ea typeface="微软雅黑 Light" panose="020B0502040204020203" pitchFamily="34" charset="-122"/>
              </a:endParaRPr>
            </a:p>
          </p:txBody>
        </p:sp>
        <p:sp>
          <p:nvSpPr>
            <p:cNvPr id="44" name="TextBox 31"/>
            <p:cNvSpPr txBox="1"/>
            <p:nvPr/>
          </p:nvSpPr>
          <p:spPr>
            <a:xfrm>
              <a:off x="6537442" y="5025002"/>
              <a:ext cx="2613742" cy="6394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352"/>
                </a:lnSpc>
                <a:defRPr/>
              </a:pPr>
              <a:r>
                <a:rPr lang="zh-CN" altLang="en-US" sz="3200" dirty="0" smtClean="0">
                  <a:solidFill>
                    <a:sysClr val="window" lastClr="FFFFFF"/>
                  </a:solidFill>
                  <a:latin typeface="微软雅黑 Light" panose="020B0502040204020203" pitchFamily="34" charset="-122"/>
                  <a:ea typeface="微软雅黑 Light" panose="020B0502040204020203" pitchFamily="34" charset="-122"/>
                </a:rPr>
                <a:t>标签设计</a:t>
              </a:r>
              <a:endParaRPr lang="en-US" altLang="ko-KR" sz="3200" dirty="0">
                <a:solidFill>
                  <a:sysClr val="window" lastClr="FFFFFF"/>
                </a:solidFill>
                <a:latin typeface="微软雅黑 Light" panose="020B0502040204020203" pitchFamily="34" charset="-122"/>
                <a:ea typeface="微软雅黑 Light" panose="020B0502040204020203" pitchFamily="34" charset="-122"/>
              </a:endParaRPr>
            </a:p>
          </p:txBody>
        </p:sp>
        <p:sp>
          <p:nvSpPr>
            <p:cNvPr id="45" name="TextBox 32"/>
            <p:cNvSpPr txBox="1"/>
            <p:nvPr/>
          </p:nvSpPr>
          <p:spPr>
            <a:xfrm>
              <a:off x="11550599" y="4084819"/>
              <a:ext cx="3167583" cy="6394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ts val="4352"/>
                </a:lnSpc>
                <a:spcBef>
                  <a:spcPts val="0"/>
                </a:spcBef>
                <a:spcAft>
                  <a:spcPts val="0"/>
                </a:spcAft>
                <a:buClrTx/>
                <a:buSzTx/>
                <a:buFontTx/>
                <a:buNone/>
                <a:tabLst/>
                <a:defRPr/>
              </a:pPr>
              <a:r>
                <a:rPr lang="zh-CN" altLang="en-US" sz="3200" dirty="0">
                  <a:solidFill>
                    <a:sysClr val="window" lastClr="FFFFFF"/>
                  </a:solidFill>
                  <a:latin typeface="微软雅黑 Light" panose="020B0502040204020203" pitchFamily="34" charset="-122"/>
                  <a:ea typeface="微软雅黑 Light" panose="020B0502040204020203" pitchFamily="34" charset="-122"/>
                </a:rPr>
                <a:t>标签应用</a:t>
              </a:r>
              <a:endParaRPr lang="en-US" altLang="ko-KR" sz="3200" dirty="0">
                <a:solidFill>
                  <a:sysClr val="window" lastClr="FFFFFF"/>
                </a:solidFill>
                <a:latin typeface="微软雅黑 Light" panose="020B0502040204020203" pitchFamily="34" charset="-122"/>
                <a:ea typeface="微软雅黑 Light" panose="020B0502040204020203" pitchFamily="34" charset="-122"/>
              </a:endParaRPr>
            </a:p>
          </p:txBody>
        </p:sp>
        <p:pic>
          <p:nvPicPr>
            <p:cNvPr id="2" name="图片 1" descr="ppt-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6774" y="3758426"/>
              <a:ext cx="2320668" cy="2216048"/>
            </a:xfrm>
            <a:prstGeom prst="rect">
              <a:avLst/>
            </a:prstGeom>
          </p:spPr>
        </p:pic>
        <p:pic>
          <p:nvPicPr>
            <p:cNvPr id="3" name="图片 2" descr="ppt-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9836" y="3693752"/>
              <a:ext cx="2301648" cy="2280722"/>
            </a:xfrm>
            <a:prstGeom prst="rect">
              <a:avLst/>
            </a:prstGeom>
          </p:spPr>
        </p:pic>
        <p:pic>
          <p:nvPicPr>
            <p:cNvPr id="4" name="图片 3" descr="ppt-5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17971" y="3640846"/>
              <a:ext cx="2271212" cy="2280722"/>
            </a:xfrm>
            <a:prstGeom prst="rect">
              <a:avLst/>
            </a:prstGeom>
          </p:spPr>
        </p:pic>
        <p:sp>
          <p:nvSpPr>
            <p:cNvPr id="18" name="矩形 17"/>
            <p:cNvSpPr/>
            <p:nvPr/>
          </p:nvSpPr>
          <p:spPr>
            <a:xfrm>
              <a:off x="4701353" y="4884578"/>
              <a:ext cx="1415772" cy="584776"/>
            </a:xfrm>
            <a:prstGeom prst="rect">
              <a:avLst/>
            </a:prstGeom>
          </p:spPr>
          <p:txBody>
            <a:bodyPr wrap="none">
              <a:spAutoFit/>
            </a:bodyPr>
            <a:lstStyle/>
            <a:p>
              <a:r>
                <a:rPr kumimoji="1" lang="zh-CN" altLang="en-US" sz="3200" b="1" dirty="0">
                  <a:ln w="18415" cmpd="sng">
                    <a:solidFill>
                      <a:srgbClr val="FFFFFF"/>
                    </a:solidFill>
                    <a:prstDash val="solid"/>
                  </a:ln>
                  <a:solidFill>
                    <a:schemeClr val="bg1"/>
                  </a:solidFill>
                  <a:latin typeface="微软雅黑"/>
                  <a:ea typeface="微软雅黑"/>
                  <a:cs typeface="微软雅黑"/>
                </a:rPr>
                <a:t>数据层</a:t>
              </a:r>
            </a:p>
          </p:txBody>
        </p:sp>
        <p:sp>
          <p:nvSpPr>
            <p:cNvPr id="50" name="矩形 49"/>
            <p:cNvSpPr/>
            <p:nvPr/>
          </p:nvSpPr>
          <p:spPr>
            <a:xfrm>
              <a:off x="9522774" y="4884578"/>
              <a:ext cx="1415772" cy="584776"/>
            </a:xfrm>
            <a:prstGeom prst="rect">
              <a:avLst/>
            </a:prstGeom>
          </p:spPr>
          <p:txBody>
            <a:bodyPr wrap="none">
              <a:spAutoFit/>
            </a:bodyPr>
            <a:lstStyle/>
            <a:p>
              <a:r>
                <a:rPr kumimoji="1" lang="zh-CN" altLang="en-US" sz="3200" b="1" dirty="0" smtClean="0">
                  <a:ln w="18415" cmpd="sng">
                    <a:solidFill>
                      <a:srgbClr val="FFFFFF"/>
                    </a:solidFill>
                    <a:prstDash val="solid"/>
                  </a:ln>
                  <a:solidFill>
                    <a:schemeClr val="bg1"/>
                  </a:solidFill>
                  <a:latin typeface="微软雅黑"/>
                  <a:ea typeface="微软雅黑"/>
                  <a:cs typeface="微软雅黑"/>
                </a:rPr>
                <a:t>标签库</a:t>
              </a:r>
              <a:endParaRPr kumimoji="1" lang="zh-CN" altLang="en-US" sz="3200" b="1" dirty="0">
                <a:ln w="18415" cmpd="sng">
                  <a:solidFill>
                    <a:srgbClr val="FFFFFF"/>
                  </a:solidFill>
                  <a:prstDash val="solid"/>
                </a:ln>
                <a:solidFill>
                  <a:schemeClr val="bg1"/>
                </a:solidFill>
                <a:latin typeface="微软雅黑"/>
                <a:ea typeface="微软雅黑"/>
                <a:cs typeface="微软雅黑"/>
              </a:endParaRPr>
            </a:p>
          </p:txBody>
        </p:sp>
        <p:sp>
          <p:nvSpPr>
            <p:cNvPr id="51" name="矩形 50"/>
            <p:cNvSpPr/>
            <p:nvPr/>
          </p:nvSpPr>
          <p:spPr>
            <a:xfrm>
              <a:off x="14782977" y="4884578"/>
              <a:ext cx="1415772" cy="584776"/>
            </a:xfrm>
            <a:prstGeom prst="rect">
              <a:avLst/>
            </a:prstGeom>
          </p:spPr>
          <p:txBody>
            <a:bodyPr wrap="none">
              <a:spAutoFit/>
            </a:bodyPr>
            <a:lstStyle/>
            <a:p>
              <a:r>
                <a:rPr kumimoji="1" lang="zh-CN" altLang="en-US" sz="3200" b="1" dirty="0" smtClean="0">
                  <a:ln w="18415" cmpd="sng">
                    <a:solidFill>
                      <a:srgbClr val="FFFFFF"/>
                    </a:solidFill>
                    <a:prstDash val="solid"/>
                  </a:ln>
                  <a:solidFill>
                    <a:schemeClr val="bg1"/>
                  </a:solidFill>
                  <a:latin typeface="微软雅黑"/>
                  <a:ea typeface="微软雅黑"/>
                  <a:cs typeface="微软雅黑"/>
                </a:rPr>
                <a:t>应用层</a:t>
              </a:r>
              <a:endParaRPr kumimoji="1" lang="zh-CN" altLang="en-US" sz="3200" b="1" dirty="0">
                <a:ln w="18415" cmpd="sng">
                  <a:solidFill>
                    <a:srgbClr val="FFFFFF"/>
                  </a:solidFill>
                  <a:prstDash val="solid"/>
                </a:ln>
                <a:solidFill>
                  <a:schemeClr val="bg1"/>
                </a:solidFill>
                <a:latin typeface="微软雅黑"/>
                <a:ea typeface="微软雅黑"/>
                <a:cs typeface="微软雅黑"/>
              </a:endParaRPr>
            </a:p>
          </p:txBody>
        </p:sp>
      </p:grpSp>
      <p:sp>
        <p:nvSpPr>
          <p:cNvPr id="25" name="矩形 24"/>
          <p:cNvSpPr/>
          <p:nvPr/>
        </p:nvSpPr>
        <p:spPr>
          <a:xfrm>
            <a:off x="14486475" y="1583319"/>
            <a:ext cx="2236510" cy="707886"/>
          </a:xfrm>
          <a:prstGeom prst="rect">
            <a:avLst/>
          </a:prstGeom>
        </p:spPr>
        <p:txBody>
          <a:bodyPr wrap="none">
            <a:spAutoFit/>
          </a:bodyPr>
          <a:lstStyle/>
          <a:p>
            <a:pPr algn="ctr"/>
            <a:r>
              <a:rPr kumimoji="1" lang="zh-CN" altLang="en-US" sz="4000" b="1" dirty="0" smtClean="0">
                <a:ln w="18415" cmpd="sng">
                  <a:solidFill>
                    <a:srgbClr val="FFFFFF"/>
                  </a:solidFill>
                  <a:prstDash val="solid"/>
                </a:ln>
                <a:solidFill>
                  <a:schemeClr val="bg1"/>
                </a:solidFill>
                <a:latin typeface="微软雅黑"/>
                <a:ea typeface="微软雅黑"/>
                <a:cs typeface="微软雅黑"/>
              </a:rPr>
              <a:t>两个闭环</a:t>
            </a:r>
            <a:endParaRPr kumimoji="1" lang="zh-CN" altLang="en-US" sz="4000" b="1" dirty="0">
              <a:ln w="18415" cmpd="sng">
                <a:solidFill>
                  <a:srgbClr val="FFFFFF"/>
                </a:solidFill>
                <a:prstDash val="solid"/>
              </a:ln>
              <a:solidFill>
                <a:schemeClr val="bg1"/>
              </a:solidFill>
              <a:latin typeface="微软雅黑"/>
              <a:ea typeface="微软雅黑"/>
              <a:cs typeface="微软雅黑"/>
            </a:endParaRPr>
          </a:p>
        </p:txBody>
      </p:sp>
    </p:spTree>
    <p:extLst>
      <p:ext uri="{BB962C8B-B14F-4D97-AF65-F5344CB8AC3E}">
        <p14:creationId xmlns:p14="http://schemas.microsoft.com/office/powerpoint/2010/main" val="23113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pt-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768" y="2477399"/>
            <a:ext cx="5837937" cy="5719932"/>
          </a:xfrm>
          <a:prstGeom prst="rect">
            <a:avLst/>
          </a:prstGeom>
        </p:spPr>
      </p:pic>
      <p:grpSp>
        <p:nvGrpSpPr>
          <p:cNvPr id="9" name="组 8"/>
          <p:cNvGrpSpPr/>
          <p:nvPr/>
        </p:nvGrpSpPr>
        <p:grpSpPr>
          <a:xfrm>
            <a:off x="4100608" y="4311500"/>
            <a:ext cx="8777716" cy="1642918"/>
            <a:chOff x="2411730" y="2251710"/>
            <a:chExt cx="4320540" cy="808673"/>
          </a:xfrm>
        </p:grpSpPr>
        <p:sp>
          <p:nvSpPr>
            <p:cNvPr id="4" name="Rectangle 1"/>
            <p:cNvSpPr/>
            <p:nvPr/>
          </p:nvSpPr>
          <p:spPr>
            <a:xfrm>
              <a:off x="2411730" y="2251710"/>
              <a:ext cx="4320540" cy="808673"/>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5" name="Rectangle 3"/>
            <p:cNvSpPr txBox="1">
              <a:spLocks noChangeArrowheads="1"/>
            </p:cNvSpPr>
            <p:nvPr/>
          </p:nvSpPr>
          <p:spPr bwMode="auto">
            <a:xfrm>
              <a:off x="2689615" y="2296873"/>
              <a:ext cx="3764772" cy="443922"/>
            </a:xfrm>
            <a:prstGeom prst="rect">
              <a:avLst/>
            </a:prstGeom>
            <a:noFill/>
            <a:extLst/>
          </p:spPr>
          <p:txBody>
            <a:bodyPr wrap="square" lIns="67500" tIns="35100" rIns="67500" bIns="351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5400" dirty="0">
                  <a:effectLst/>
                  <a:latin typeface="Calibri" panose="020F0502020204030204" pitchFamily="34" charset="0"/>
                </a:rPr>
                <a:t>THANK YOU</a:t>
              </a:r>
            </a:p>
          </p:txBody>
        </p:sp>
        <p:sp>
          <p:nvSpPr>
            <p:cNvPr id="6" name="Rectangle 3"/>
            <p:cNvSpPr txBox="1">
              <a:spLocks noChangeArrowheads="1"/>
            </p:cNvSpPr>
            <p:nvPr/>
          </p:nvSpPr>
          <p:spPr bwMode="auto">
            <a:xfrm>
              <a:off x="2638425" y="2796552"/>
              <a:ext cx="3867150" cy="163219"/>
            </a:xfrm>
            <a:prstGeom prst="rect">
              <a:avLst/>
            </a:prstGeom>
            <a:noFill/>
            <a:extLst/>
          </p:spPr>
          <p:txBody>
            <a:bodyPr wrap="square" lIns="67500" tIns="35100" rIns="67500" bIns="351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600" b="0">
                  <a:effectLst/>
                  <a:latin typeface="Calibri" panose="020F0502020204030204" pitchFamily="34" charset="0"/>
                </a:rPr>
                <a:t>Catch the feel of design in contemporary colors and styles</a:t>
              </a:r>
            </a:p>
          </p:txBody>
        </p:sp>
        <p:cxnSp>
          <p:nvCxnSpPr>
            <p:cNvPr id="7" name="Straight Connector 7"/>
            <p:cNvCxnSpPr/>
            <p:nvPr/>
          </p:nvCxnSpPr>
          <p:spPr>
            <a:xfrm>
              <a:off x="2689614" y="2752807"/>
              <a:ext cx="376477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p:cNvPicPr>
            <a:picLocks noChangeAspect="1"/>
          </p:cNvPicPr>
          <p:nvPr/>
        </p:nvPicPr>
        <p:blipFill rotWithShape="1">
          <a:blip r:embed="rId3" cstate="email">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5" name="组 4"/>
          <p:cNvGrpSpPr/>
          <p:nvPr/>
        </p:nvGrpSpPr>
        <p:grpSpPr>
          <a:xfrm>
            <a:off x="2335373" y="1826677"/>
            <a:ext cx="13333095" cy="7006407"/>
            <a:chOff x="2335373" y="1826677"/>
            <a:chExt cx="13333095" cy="7006407"/>
          </a:xfrm>
        </p:grpSpPr>
        <p:sp>
          <p:nvSpPr>
            <p:cNvPr id="2" name="Rectangle 7"/>
            <p:cNvSpPr/>
            <p:nvPr/>
          </p:nvSpPr>
          <p:spPr>
            <a:xfrm>
              <a:off x="2335373" y="1826677"/>
              <a:ext cx="13333095" cy="7006407"/>
            </a:xfrm>
            <a:prstGeom prst="rect">
              <a:avLst/>
            </a:prstGeom>
            <a:gradFill flip="none" rotWithShape="1">
              <a:gsLst>
                <a:gs pos="0">
                  <a:srgbClr val="7B5A85">
                    <a:alpha val="67000"/>
                  </a:srgbClr>
                </a:gs>
                <a:gs pos="100000">
                  <a:srgbClr val="C35954">
                    <a:alpha val="67000"/>
                  </a:srgbClr>
                </a:gs>
              </a:gsLst>
              <a:lin ang="0" scaled="1"/>
              <a:tileRect/>
            </a:gradFill>
            <a:ln w="3175">
              <a:gradFill flip="none" rotWithShape="1">
                <a:gsLst>
                  <a:gs pos="0">
                    <a:srgbClr val="C35954"/>
                  </a:gs>
                  <a:gs pos="100000">
                    <a:srgbClr val="7B5A85"/>
                  </a:gs>
                </a:gsLst>
                <a:lin ang="0" scaled="1"/>
                <a:tileRect/>
              </a:grad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3" name="矩形 2"/>
            <p:cNvSpPr/>
            <p:nvPr/>
          </p:nvSpPr>
          <p:spPr>
            <a:xfrm>
              <a:off x="4396216" y="3969933"/>
              <a:ext cx="9001125" cy="830997"/>
            </a:xfrm>
            <a:prstGeom prst="rect">
              <a:avLst/>
            </a:prstGeom>
          </p:spPr>
          <p:txBody>
            <a:bodyPr>
              <a:spAutoFit/>
            </a:bodyPr>
            <a:lstStyle/>
            <a:p>
              <a:pPr algn="ctr"/>
              <a:r>
                <a:rPr kumimoji="1" lang="zh-CN" altLang="en-US" sz="4800" b="1" dirty="0">
                  <a:ln w="18415" cmpd="sng">
                    <a:solidFill>
                      <a:srgbClr val="FFFFFF"/>
                    </a:solidFill>
                    <a:prstDash val="solid"/>
                  </a:ln>
                  <a:solidFill>
                    <a:schemeClr val="bg1"/>
                  </a:solidFill>
                  <a:latin typeface="微软雅黑"/>
                  <a:ea typeface="微软雅黑"/>
                  <a:cs typeface="微软雅黑"/>
                </a:rPr>
                <a:t>住户</a:t>
              </a:r>
              <a:r>
                <a:rPr kumimoji="1" lang="zh-CN" altLang="en-US" sz="4800" b="1" dirty="0" smtClean="0">
                  <a:ln w="18415" cmpd="sng">
                    <a:solidFill>
                      <a:srgbClr val="FFFFFF"/>
                    </a:solidFill>
                    <a:prstDash val="solid"/>
                  </a:ln>
                  <a:solidFill>
                    <a:schemeClr val="bg1"/>
                  </a:solidFill>
                  <a:latin typeface="微软雅黑"/>
                  <a:ea typeface="微软雅黑"/>
                  <a:cs typeface="微软雅黑"/>
                </a:rPr>
                <a:t>标签构建</a:t>
              </a:r>
              <a:r>
                <a:rPr kumimoji="1" lang="zh-CN" altLang="en-US" sz="4800" b="1" dirty="0">
                  <a:ln w="18415" cmpd="sng">
                    <a:solidFill>
                      <a:srgbClr val="FFFFFF"/>
                    </a:solidFill>
                    <a:prstDash val="solid"/>
                  </a:ln>
                  <a:solidFill>
                    <a:schemeClr val="bg1"/>
                  </a:solidFill>
                  <a:latin typeface="微软雅黑"/>
                  <a:ea typeface="微软雅黑"/>
                  <a:cs typeface="微软雅黑"/>
                </a:rPr>
                <a:t>及应用</a:t>
              </a:r>
            </a:p>
          </p:txBody>
        </p:sp>
        <p:cxnSp>
          <p:nvCxnSpPr>
            <p:cNvPr id="6" name="直线连接符 5"/>
            <p:cNvCxnSpPr/>
            <p:nvPr/>
          </p:nvCxnSpPr>
          <p:spPr>
            <a:xfrm>
              <a:off x="5429330" y="5188833"/>
              <a:ext cx="678401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矩形 8"/>
            <p:cNvSpPr/>
            <p:nvPr/>
          </p:nvSpPr>
          <p:spPr>
            <a:xfrm>
              <a:off x="5729386" y="5772660"/>
              <a:ext cx="6334787" cy="830997"/>
            </a:xfrm>
            <a:prstGeom prst="rect">
              <a:avLst/>
            </a:prstGeom>
          </p:spPr>
          <p:txBody>
            <a:bodyPr wrap="none">
              <a:spAutoFit/>
            </a:bodyPr>
            <a:lstStyle/>
            <a:p>
              <a:r>
                <a:rPr lang="en-US" altLang="zh-CN" sz="4800" b="1" dirty="0" smtClean="0">
                  <a:solidFill>
                    <a:srgbClr val="D99694"/>
                  </a:solidFill>
                  <a:latin typeface="微软雅黑"/>
                  <a:ea typeface="微软雅黑"/>
                  <a:cs typeface="微软雅黑"/>
                </a:rPr>
                <a:t>HOUSEHOLD LABEL</a:t>
              </a:r>
              <a:endParaRPr lang="zh-CN" altLang="en-US" sz="4800" b="1" dirty="0">
                <a:solidFill>
                  <a:srgbClr val="D99694"/>
                </a:solidFill>
                <a:latin typeface="微软雅黑"/>
                <a:ea typeface="微软雅黑"/>
                <a:cs typeface="微软雅黑"/>
              </a:endParaRPr>
            </a:p>
          </p:txBody>
        </p: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1218" y="0"/>
            <a:ext cx="8245147" cy="10235635"/>
          </a:xfrm>
          <a:prstGeom prst="rect">
            <a:avLst/>
          </a:prstGeom>
        </p:spPr>
      </p:pic>
      <p:grpSp>
        <p:nvGrpSpPr>
          <p:cNvPr id="6" name="组 5"/>
          <p:cNvGrpSpPr/>
          <p:nvPr/>
        </p:nvGrpSpPr>
        <p:grpSpPr>
          <a:xfrm>
            <a:off x="2116700" y="2562308"/>
            <a:ext cx="6455927" cy="1005409"/>
            <a:chOff x="2116700" y="2562308"/>
            <a:chExt cx="6455927" cy="1005409"/>
          </a:xfrm>
        </p:grpSpPr>
        <p:sp>
          <p:nvSpPr>
            <p:cNvPr id="3" name="Rectangle 1"/>
            <p:cNvSpPr/>
            <p:nvPr/>
          </p:nvSpPr>
          <p:spPr>
            <a:xfrm>
              <a:off x="2116700" y="2562308"/>
              <a:ext cx="6455927"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矩形 3"/>
            <p:cNvSpPr/>
            <p:nvPr/>
          </p:nvSpPr>
          <p:spPr>
            <a:xfrm>
              <a:off x="4377965" y="2652356"/>
              <a:ext cx="3775393" cy="707886"/>
            </a:xfrm>
            <a:prstGeom prst="rect">
              <a:avLst/>
            </a:prstGeom>
          </p:spPr>
          <p:txBody>
            <a:bodyPr wrap="none">
              <a:spAutoFit/>
            </a:bodyPr>
            <a:lstStyle/>
            <a:p>
              <a:r>
                <a:rPr kumimoji="1" lang="zh-CN" altLang="en-US" sz="4000" b="1" dirty="0">
                  <a:ln w="18415" cmpd="sng">
                    <a:solidFill>
                      <a:srgbClr val="FFFFFF"/>
                    </a:solidFill>
                    <a:prstDash val="solid"/>
                  </a:ln>
                  <a:solidFill>
                    <a:schemeClr val="bg1"/>
                  </a:solidFill>
                  <a:latin typeface="微软雅黑"/>
                  <a:ea typeface="微软雅黑"/>
                  <a:cs typeface="微软雅黑"/>
                </a:rPr>
                <a:t>（一）标签构建</a:t>
              </a:r>
            </a:p>
          </p:txBody>
        </p:sp>
      </p:grpSp>
      <p:sp>
        <p:nvSpPr>
          <p:cNvPr id="5" name="文本框 4"/>
          <p:cNvSpPr txBox="1"/>
          <p:nvPr/>
        </p:nvSpPr>
        <p:spPr>
          <a:xfrm>
            <a:off x="5888491" y="4199334"/>
            <a:ext cx="9944408" cy="2400657"/>
          </a:xfrm>
          <a:prstGeom prst="rect">
            <a:avLst/>
          </a:prstGeom>
          <a:noFill/>
        </p:spPr>
        <p:txBody>
          <a:bodyPr wrap="square" rtlCol="0">
            <a:spAutoFit/>
          </a:bodyPr>
          <a:lstStyle/>
          <a:p>
            <a:pPr>
              <a:lnSpc>
                <a:spcPct val="150000"/>
              </a:lnSpc>
            </a:pPr>
            <a:r>
              <a:rPr kumimoji="1" lang="zh-CN" altLang="en-US" sz="2000" dirty="0" smtClean="0">
                <a:solidFill>
                  <a:schemeClr val="bg1">
                    <a:lumMod val="85000"/>
                  </a:schemeClr>
                </a:solidFill>
                <a:latin typeface="微软雅黑"/>
                <a:ea typeface="微软雅黑"/>
                <a:cs typeface="微软雅黑"/>
              </a:rPr>
              <a:t>住户标签是住户多个特征的集合，根据不同住户</a:t>
            </a:r>
            <a:r>
              <a:rPr kumimoji="1" lang="zh-CN" altLang="en-US" sz="2000" dirty="0">
                <a:solidFill>
                  <a:schemeClr val="bg1">
                    <a:lumMod val="85000"/>
                  </a:schemeClr>
                </a:solidFill>
                <a:latin typeface="微软雅黑"/>
                <a:ea typeface="微软雅黑"/>
                <a:cs typeface="微软雅黑"/>
              </a:rPr>
              <a:t>的</a:t>
            </a:r>
            <a:r>
              <a:rPr kumimoji="1" lang="zh-CN" altLang="en-US" sz="2000" dirty="0" smtClean="0">
                <a:solidFill>
                  <a:srgbClr val="CF554E"/>
                </a:solidFill>
                <a:latin typeface="微软雅黑"/>
                <a:ea typeface="微软雅黑"/>
                <a:cs typeface="微软雅黑"/>
              </a:rPr>
              <a:t>基础属性、活动轨迹、特殊行为</a:t>
            </a:r>
            <a:r>
              <a:rPr kumimoji="1" lang="zh-CN" altLang="en-US" sz="2000" dirty="0" smtClean="0">
                <a:solidFill>
                  <a:schemeClr val="bg1">
                    <a:lumMod val="85000"/>
                  </a:schemeClr>
                </a:solidFill>
                <a:latin typeface="微软雅黑"/>
                <a:ea typeface="微软雅黑"/>
                <a:cs typeface="微软雅黑"/>
              </a:rPr>
              <a:t>三个维度给住户打上不同的标签指标。其中基础属性包括人员的年龄层次、同住人员、是否有违法犯罪记录及社保缴纳情况，活动轨迹包括上网、住宿记录及公寓楼进出记录，特殊行为包括涉警行为和特定通联行为等。从各类数据资源中挖掘分析出特定人群的特殊规律，以此设定具体的指标参数。</a:t>
            </a:r>
            <a:endParaRPr kumimoji="1" lang="zh-CN" altLang="en-US" sz="2000" dirty="0">
              <a:solidFill>
                <a:schemeClr val="bg1">
                  <a:lumMod val="85000"/>
                </a:schemeClr>
              </a:solidFill>
              <a:latin typeface="微软雅黑"/>
              <a:ea typeface="微软雅黑"/>
              <a:cs typeface="微软雅黑"/>
            </a:endParaRPr>
          </a:p>
        </p:txBody>
      </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593609" y="1431692"/>
            <a:ext cx="12805156" cy="7773379"/>
            <a:chOff x="2593609" y="1431692"/>
            <a:chExt cx="12805156" cy="7773379"/>
          </a:xfrm>
        </p:grpSpPr>
        <p:sp>
          <p:nvSpPr>
            <p:cNvPr id="2" name="矩形 1"/>
            <p:cNvSpPr/>
            <p:nvPr/>
          </p:nvSpPr>
          <p:spPr>
            <a:xfrm>
              <a:off x="2720609" y="1431692"/>
              <a:ext cx="2441694" cy="769441"/>
            </a:xfrm>
            <a:prstGeom prst="rect">
              <a:avLst/>
            </a:prstGeom>
          </p:spPr>
          <p:txBody>
            <a:bodyPr wrap="none">
              <a:spAutoFit/>
            </a:bodyPr>
            <a:lstStyle/>
            <a:p>
              <a:r>
                <a:rPr lang="zh-CN" altLang="en-US" sz="4400" b="1" dirty="0">
                  <a:solidFill>
                    <a:srgbClr val="C35954"/>
                  </a:solidFill>
                  <a:latin typeface="微软雅黑"/>
                  <a:ea typeface="微软雅黑"/>
                  <a:cs typeface="微软雅黑"/>
                </a:rPr>
                <a:t>住户标签</a:t>
              </a:r>
            </a:p>
          </p:txBody>
        </p:sp>
        <p:pic>
          <p:nvPicPr>
            <p:cNvPr id="5" name="图片 4" descr="ppt-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609" y="2370596"/>
              <a:ext cx="12805156" cy="6834475"/>
            </a:xfrm>
            <a:prstGeom prst="rect">
              <a:avLst/>
            </a:prstGeom>
          </p:spPr>
        </p:pic>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9628316" y="0"/>
            <a:ext cx="8245147" cy="10235635"/>
          </a:xfrm>
          <a:prstGeom prst="rect">
            <a:avLst/>
          </a:prstGeom>
        </p:spPr>
      </p:pic>
      <p:grpSp>
        <p:nvGrpSpPr>
          <p:cNvPr id="9" name="组 8"/>
          <p:cNvGrpSpPr/>
          <p:nvPr/>
        </p:nvGrpSpPr>
        <p:grpSpPr>
          <a:xfrm>
            <a:off x="1970624" y="2169398"/>
            <a:ext cx="4652862" cy="5351507"/>
            <a:chOff x="2550863" y="2169398"/>
            <a:chExt cx="4652862" cy="5351507"/>
          </a:xfrm>
        </p:grpSpPr>
        <p:sp>
          <p:nvSpPr>
            <p:cNvPr id="4" name="矩形 3"/>
            <p:cNvSpPr/>
            <p:nvPr/>
          </p:nvSpPr>
          <p:spPr>
            <a:xfrm>
              <a:off x="2550863" y="2169398"/>
              <a:ext cx="4493538" cy="523220"/>
            </a:xfrm>
            <a:prstGeom prst="rect">
              <a:avLst/>
            </a:prstGeom>
          </p:spPr>
          <p:txBody>
            <a:bodyPr wrap="none">
              <a:spAutoFit/>
            </a:bodyPr>
            <a:lstStyle/>
            <a:p>
              <a:r>
                <a:rPr lang="zh-CN" altLang="en-US" sz="2800" b="1" dirty="0">
                  <a:solidFill>
                    <a:srgbClr val="C35954"/>
                  </a:solidFill>
                  <a:latin typeface="微软雅黑"/>
                  <a:ea typeface="微软雅黑"/>
                  <a:cs typeface="微软雅黑"/>
                </a:rPr>
                <a:t>以构建涉毒人员标签为例：</a:t>
              </a:r>
            </a:p>
          </p:txBody>
        </p:sp>
        <p:sp>
          <p:nvSpPr>
            <p:cNvPr id="5" name="文本框 4"/>
            <p:cNvSpPr txBox="1"/>
            <p:nvPr/>
          </p:nvSpPr>
          <p:spPr>
            <a:xfrm>
              <a:off x="2550863" y="2837572"/>
              <a:ext cx="4652862" cy="4683333"/>
            </a:xfrm>
            <a:prstGeom prst="rect">
              <a:avLst/>
            </a:prstGeom>
            <a:noFill/>
          </p:spPr>
          <p:txBody>
            <a:bodyPr wrap="square" rtlCol="0">
              <a:spAutoFit/>
            </a:bodyPr>
            <a:lstStyle/>
            <a:p>
              <a:pPr algn="just">
                <a:lnSpc>
                  <a:spcPct val="150000"/>
                </a:lnSpc>
              </a:pPr>
              <a:r>
                <a:rPr kumimoji="1" lang="zh-CN" altLang="zh-CN" sz="2000" dirty="0">
                  <a:solidFill>
                    <a:schemeClr val="bg1">
                      <a:lumMod val="85000"/>
                    </a:schemeClr>
                  </a:solidFill>
                  <a:latin typeface="微软雅黑"/>
                  <a:ea typeface="微软雅黑"/>
                  <a:cs typeface="微软雅黑"/>
                </a:rPr>
                <a:t>首先分析涉毒人员的特征。我们以</a:t>
              </a:r>
              <a:r>
                <a:rPr kumimoji="1" lang="en-US" altLang="zh-CN" sz="2000" dirty="0">
                  <a:solidFill>
                    <a:schemeClr val="bg1">
                      <a:lumMod val="85000"/>
                    </a:schemeClr>
                  </a:solidFill>
                  <a:latin typeface="微软雅黑"/>
                  <a:ea typeface="微软雅黑"/>
                  <a:cs typeface="微软雅黑"/>
                </a:rPr>
                <a:t>2017</a:t>
              </a:r>
              <a:r>
                <a:rPr kumimoji="1" lang="zh-CN" altLang="zh-CN" sz="2000" dirty="0">
                  <a:solidFill>
                    <a:schemeClr val="bg1">
                      <a:lumMod val="85000"/>
                    </a:schemeClr>
                  </a:solidFill>
                  <a:latin typeface="微软雅黑"/>
                  <a:ea typeface="微软雅黑"/>
                  <a:cs typeface="微软雅黑"/>
                </a:rPr>
                <a:t>年首次因涉毒被打击处理的共计</a:t>
              </a:r>
              <a:r>
                <a:rPr kumimoji="1" lang="en-US" altLang="zh-CN" sz="2000" dirty="0">
                  <a:solidFill>
                    <a:schemeClr val="bg1">
                      <a:lumMod val="85000"/>
                    </a:schemeClr>
                  </a:solidFill>
                  <a:latin typeface="微软雅黑"/>
                  <a:ea typeface="微软雅黑"/>
                  <a:cs typeface="微软雅黑"/>
                </a:rPr>
                <a:t>644</a:t>
              </a:r>
              <a:r>
                <a:rPr kumimoji="1" lang="zh-CN" altLang="zh-CN" sz="2000" dirty="0">
                  <a:solidFill>
                    <a:schemeClr val="bg1">
                      <a:lumMod val="85000"/>
                    </a:schemeClr>
                  </a:solidFill>
                  <a:latin typeface="微软雅黑"/>
                  <a:ea typeface="微软雅黑"/>
                  <a:cs typeface="微软雅黑"/>
                </a:rPr>
                <a:t>人作为隐性涉毒人员样本（因涉毒人员被抓获成显性人员后，几乎不会使用本人的身份证登记住宿、上网等，因而用显性涉毒人员作为样本不具代表性），研究其</a:t>
              </a:r>
              <a:r>
                <a:rPr kumimoji="1" lang="en-US" altLang="zh-CN" sz="2000" dirty="0">
                  <a:solidFill>
                    <a:schemeClr val="bg1">
                      <a:lumMod val="85000"/>
                    </a:schemeClr>
                  </a:solidFill>
                  <a:latin typeface="微软雅黑"/>
                  <a:ea typeface="微软雅黑"/>
                  <a:cs typeface="微软雅黑"/>
                </a:rPr>
                <a:t>2016</a:t>
              </a:r>
              <a:r>
                <a:rPr kumimoji="1" lang="zh-CN" altLang="zh-CN" sz="2000" dirty="0">
                  <a:solidFill>
                    <a:schemeClr val="bg1">
                      <a:lumMod val="85000"/>
                    </a:schemeClr>
                  </a:solidFill>
                  <a:latin typeface="微软雅黑"/>
                  <a:ea typeface="微软雅黑"/>
                  <a:cs typeface="微软雅黑"/>
                </a:rPr>
                <a:t>年全年的行为轨迹，再与同时间段内扬州市所有人历史轨迹作对比，分析得出以下几点差异较大的规律性特征。 </a:t>
              </a:r>
              <a:endParaRPr kumimoji="1" lang="zh-CN" altLang="en-US" sz="2000" dirty="0">
                <a:solidFill>
                  <a:schemeClr val="bg1">
                    <a:lumMod val="85000"/>
                  </a:schemeClr>
                </a:solidFill>
                <a:latin typeface="微软雅黑"/>
                <a:ea typeface="微软雅黑"/>
                <a:cs typeface="微软雅黑"/>
              </a:endParaRPr>
            </a:p>
          </p:txBody>
        </p:sp>
      </p:grpSp>
      <p:pic>
        <p:nvPicPr>
          <p:cNvPr id="7" name="图片 6" descr="123-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960" y="2837572"/>
            <a:ext cx="6082487" cy="4916515"/>
          </a:xfrm>
          <a:prstGeom prst="rect">
            <a:avLst/>
          </a:prstGeom>
        </p:spPr>
      </p:pic>
    </p:spTree>
    <p:extLst>
      <p:ext uri="{BB962C8B-B14F-4D97-AF65-F5344CB8AC3E}">
        <p14:creationId xmlns:p14="http://schemas.microsoft.com/office/powerpoint/2010/main" val="324604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900"/>
                                        <p:tgtEl>
                                          <p:spTgt spid="9"/>
                                        </p:tgtEl>
                                      </p:cBhvr>
                                    </p:animEffect>
                                  </p:childTnLst>
                                </p:cTn>
                              </p:par>
                            </p:childTnLst>
                          </p:cTn>
                        </p:par>
                        <p:par>
                          <p:cTn id="8" fill="hold">
                            <p:stCondLst>
                              <p:cond delay="9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900" fill="hold"/>
                                        <p:tgtEl>
                                          <p:spTgt spid="7"/>
                                        </p:tgtEl>
                                        <p:attrNameLst>
                                          <p:attrName>ppt_x</p:attrName>
                                        </p:attrNameLst>
                                      </p:cBhvr>
                                      <p:tavLst>
                                        <p:tav tm="0">
                                          <p:val>
                                            <p:strVal val="#ppt_x"/>
                                          </p:val>
                                        </p:tav>
                                        <p:tav tm="100000">
                                          <p:val>
                                            <p:strVal val="#ppt_x"/>
                                          </p:val>
                                        </p:tav>
                                      </p:tavLst>
                                    </p:anim>
                                    <p:anim calcmode="lin" valueType="num">
                                      <p:cBhvr additive="base">
                                        <p:cTn id="12" dur="9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2"/>
          <p:cNvPicPr>
            <a:picLocks noChangeAspect="1"/>
          </p:cNvPicPr>
          <p:nvPr/>
        </p:nvPicPr>
        <p:blipFill rotWithShape="1">
          <a:blip r:embed="rId3" cstate="email">
            <a:alphaModFix amt="53000"/>
            <a:extLst>
              <a:ext uri="{28A0092B-C50C-407E-A947-70E740481C1C}">
                <a14:useLocalDpi xmlns:a14="http://schemas.microsoft.com/office/drawing/2010/main"/>
              </a:ext>
            </a:extLst>
          </a:blip>
          <a:srcRect t="-11890"/>
          <a:stretch/>
        </p:blipFill>
        <p:spPr>
          <a:xfrm>
            <a:off x="0" y="608215"/>
            <a:ext cx="18003838" cy="9651798"/>
          </a:xfrm>
          <a:prstGeom prst="rect">
            <a:avLst/>
          </a:prstGeom>
        </p:spPr>
      </p:pic>
      <p:grpSp>
        <p:nvGrpSpPr>
          <p:cNvPr id="12" name="组 11"/>
          <p:cNvGrpSpPr/>
          <p:nvPr/>
        </p:nvGrpSpPr>
        <p:grpSpPr>
          <a:xfrm>
            <a:off x="6139597" y="1838404"/>
            <a:ext cx="5724644" cy="1634064"/>
            <a:chOff x="6139597" y="1838404"/>
            <a:chExt cx="5724644" cy="1634064"/>
          </a:xfrm>
        </p:grpSpPr>
        <p:sp>
          <p:nvSpPr>
            <p:cNvPr id="2" name="矩形 1"/>
            <p:cNvSpPr/>
            <p:nvPr/>
          </p:nvSpPr>
          <p:spPr>
            <a:xfrm>
              <a:off x="6139597" y="1838404"/>
              <a:ext cx="5724644" cy="1200329"/>
            </a:xfrm>
            <a:prstGeom prst="rect">
              <a:avLst/>
            </a:prstGeom>
          </p:spPr>
          <p:txBody>
            <a:bodyPr wrap="none">
              <a:spAutoFit/>
            </a:bodyPr>
            <a:lstStyle/>
            <a:p>
              <a:pPr algn="ctr"/>
              <a:r>
                <a:rPr lang="zh-CN" altLang="en-US" sz="7200" b="1" dirty="0">
                  <a:solidFill>
                    <a:srgbClr val="C35954"/>
                  </a:solidFill>
                  <a:latin typeface="微软雅黑"/>
                  <a:ea typeface="微软雅黑"/>
                  <a:cs typeface="微软雅黑"/>
                </a:rPr>
                <a:t>人员属性特</a:t>
              </a:r>
              <a:r>
                <a:rPr lang="zh-CN" altLang="en-US" sz="7200" b="1" dirty="0" smtClean="0">
                  <a:solidFill>
                    <a:srgbClr val="C35954"/>
                  </a:solidFill>
                  <a:latin typeface="微软雅黑"/>
                  <a:ea typeface="微软雅黑"/>
                  <a:cs typeface="微软雅黑"/>
                </a:rPr>
                <a:t>征</a:t>
              </a:r>
              <a:endParaRPr lang="zh-CN" altLang="en-US" sz="7200" b="1" dirty="0">
                <a:solidFill>
                  <a:srgbClr val="C35954"/>
                </a:solidFill>
                <a:latin typeface="微软雅黑"/>
                <a:ea typeface="微软雅黑"/>
                <a:cs typeface="微软雅黑"/>
              </a:endParaRPr>
            </a:p>
          </p:txBody>
        </p:sp>
        <p:sp>
          <p:nvSpPr>
            <p:cNvPr id="3" name="矩形 2"/>
            <p:cNvSpPr/>
            <p:nvPr/>
          </p:nvSpPr>
          <p:spPr>
            <a:xfrm>
              <a:off x="7859400" y="2918470"/>
              <a:ext cx="2285038" cy="553998"/>
            </a:xfrm>
            <a:prstGeom prst="rect">
              <a:avLst/>
            </a:prstGeom>
          </p:spPr>
          <p:txBody>
            <a:bodyPr wrap="none">
              <a:spAutoFit/>
            </a:bodyPr>
            <a:lstStyle/>
            <a:p>
              <a:r>
                <a:rPr lang="en-US" altLang="zh-CN" dirty="0" smtClean="0">
                  <a:solidFill>
                    <a:srgbClr val="EA6055"/>
                  </a:solidFill>
                </a:rPr>
                <a:t>characteristic</a:t>
              </a:r>
              <a:endParaRPr lang="zh-CN" altLang="en-US" dirty="0">
                <a:solidFill>
                  <a:srgbClr val="EA6055"/>
                </a:solidFill>
              </a:endParaRPr>
            </a:p>
          </p:txBody>
        </p:sp>
      </p:grpSp>
      <p:pic>
        <p:nvPicPr>
          <p:cNvPr id="8" name="图片 7" descr="ppt-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760" y="4051300"/>
            <a:ext cx="9444318" cy="3276600"/>
          </a:xfrm>
          <a:prstGeom prst="rect">
            <a:avLst/>
          </a:prstGeom>
        </p:spPr>
      </p:pic>
      <p:grpSp>
        <p:nvGrpSpPr>
          <p:cNvPr id="5" name="组 4"/>
          <p:cNvGrpSpPr/>
          <p:nvPr/>
        </p:nvGrpSpPr>
        <p:grpSpPr>
          <a:xfrm>
            <a:off x="4677031" y="7543800"/>
            <a:ext cx="8696069" cy="461665"/>
            <a:chOff x="4677031" y="7543800"/>
            <a:chExt cx="8696069" cy="461665"/>
          </a:xfrm>
        </p:grpSpPr>
        <p:sp>
          <p:nvSpPr>
            <p:cNvPr id="4" name="文本框 3"/>
            <p:cNvSpPr txBox="1"/>
            <p:nvPr/>
          </p:nvSpPr>
          <p:spPr>
            <a:xfrm>
              <a:off x="4677031" y="7543800"/>
              <a:ext cx="2485769" cy="461665"/>
            </a:xfrm>
            <a:prstGeom prst="rect">
              <a:avLst/>
            </a:prstGeom>
            <a:noFill/>
            <a:ln>
              <a:noFill/>
            </a:ln>
          </p:spPr>
          <p:txBody>
            <a:bodyPr wrap="square" rtlCol="0">
              <a:spAutoFit/>
            </a:bodyPr>
            <a:lstStyle/>
            <a:p>
              <a:pPr algn="ctr"/>
              <a:r>
                <a:rPr lang="zh-CN" altLang="en-US" sz="2400" dirty="0" smtClean="0">
                  <a:solidFill>
                    <a:schemeClr val="bg1">
                      <a:lumMod val="85000"/>
                    </a:schemeClr>
                  </a:solidFill>
                  <a:latin typeface="微软雅黑"/>
                  <a:ea typeface="微软雅黑"/>
                  <a:cs typeface="微软雅黑"/>
                </a:rPr>
                <a:t>年龄结构</a:t>
              </a:r>
              <a:endParaRPr lang="zh-CN" altLang="en-US" sz="2400" dirty="0">
                <a:solidFill>
                  <a:schemeClr val="bg1">
                    <a:lumMod val="85000"/>
                  </a:schemeClr>
                </a:solidFill>
                <a:latin typeface="微软雅黑"/>
                <a:ea typeface="微软雅黑"/>
                <a:cs typeface="微软雅黑"/>
              </a:endParaRPr>
            </a:p>
          </p:txBody>
        </p:sp>
        <p:sp>
          <p:nvSpPr>
            <p:cNvPr id="10" name="文本框 9"/>
            <p:cNvSpPr txBox="1"/>
            <p:nvPr/>
          </p:nvSpPr>
          <p:spPr>
            <a:xfrm>
              <a:off x="7775831" y="7543800"/>
              <a:ext cx="2485769" cy="461665"/>
            </a:xfrm>
            <a:prstGeom prst="rect">
              <a:avLst/>
            </a:prstGeom>
            <a:noFill/>
            <a:ln>
              <a:noFill/>
            </a:ln>
          </p:spPr>
          <p:txBody>
            <a:bodyPr wrap="square" rtlCol="0">
              <a:spAutoFit/>
            </a:bodyPr>
            <a:lstStyle/>
            <a:p>
              <a:pPr algn="ctr"/>
              <a:r>
                <a:rPr lang="zh-CN" altLang="en-US" sz="2400" dirty="0" smtClean="0">
                  <a:solidFill>
                    <a:schemeClr val="bg1">
                      <a:lumMod val="85000"/>
                    </a:schemeClr>
                  </a:solidFill>
                  <a:latin typeface="微软雅黑"/>
                  <a:ea typeface="微软雅黑"/>
                  <a:cs typeface="微软雅黑"/>
                </a:rPr>
                <a:t>社保缴费记录</a:t>
              </a:r>
              <a:endParaRPr lang="zh-CN" altLang="en-US" sz="2400" dirty="0">
                <a:solidFill>
                  <a:schemeClr val="bg1">
                    <a:lumMod val="85000"/>
                  </a:schemeClr>
                </a:solidFill>
                <a:latin typeface="微软雅黑"/>
                <a:ea typeface="微软雅黑"/>
                <a:cs typeface="微软雅黑"/>
              </a:endParaRPr>
            </a:p>
          </p:txBody>
        </p:sp>
        <p:sp>
          <p:nvSpPr>
            <p:cNvPr id="11" name="文本框 10"/>
            <p:cNvSpPr txBox="1"/>
            <p:nvPr/>
          </p:nvSpPr>
          <p:spPr>
            <a:xfrm>
              <a:off x="10887331" y="7543800"/>
              <a:ext cx="2485769" cy="461665"/>
            </a:xfrm>
            <a:prstGeom prst="rect">
              <a:avLst/>
            </a:prstGeom>
            <a:noFill/>
            <a:ln>
              <a:noFill/>
            </a:ln>
          </p:spPr>
          <p:txBody>
            <a:bodyPr wrap="square" rtlCol="0">
              <a:spAutoFit/>
            </a:bodyPr>
            <a:lstStyle/>
            <a:p>
              <a:pPr algn="ctr"/>
              <a:r>
                <a:rPr lang="zh-CN" altLang="en-US" sz="2400" dirty="0" smtClean="0">
                  <a:solidFill>
                    <a:schemeClr val="bg1">
                      <a:lumMod val="85000"/>
                    </a:schemeClr>
                  </a:solidFill>
                  <a:latin typeface="微软雅黑"/>
                  <a:ea typeface="微软雅黑"/>
                  <a:cs typeface="微软雅黑"/>
                </a:rPr>
                <a:t>前科劣迹</a:t>
              </a:r>
              <a:endParaRPr lang="zh-CN" altLang="en-US" sz="2400" dirty="0">
                <a:solidFill>
                  <a:schemeClr val="bg1">
                    <a:lumMod val="85000"/>
                  </a:schemeClr>
                </a:solidFill>
                <a:latin typeface="微软雅黑"/>
                <a:ea typeface="微软雅黑"/>
                <a:cs typeface="微软雅黑"/>
              </a:endParaRPr>
            </a:p>
          </p:txBody>
        </p:sp>
      </p:grpSp>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800"/>
                                        <p:tgtEl>
                                          <p:spTgt spid="12"/>
                                        </p:tgtEl>
                                      </p:cBhvr>
                                    </p:animEffect>
                                  </p:childTnLst>
                                </p:cTn>
                              </p:par>
                            </p:childTnLst>
                          </p:cTn>
                        </p:par>
                        <p:par>
                          <p:cTn id="8" fill="hold">
                            <p:stCondLst>
                              <p:cond delay="8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2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1218" y="0"/>
            <a:ext cx="8245147" cy="10235635"/>
          </a:xfrm>
          <a:prstGeom prst="rect">
            <a:avLst/>
          </a:prstGeom>
        </p:spPr>
      </p:pic>
      <p:grpSp>
        <p:nvGrpSpPr>
          <p:cNvPr id="6" name="组 5"/>
          <p:cNvGrpSpPr/>
          <p:nvPr/>
        </p:nvGrpSpPr>
        <p:grpSpPr>
          <a:xfrm>
            <a:off x="2116700" y="2562308"/>
            <a:ext cx="6455927" cy="1005409"/>
            <a:chOff x="2116700" y="2562308"/>
            <a:chExt cx="6455927" cy="1005409"/>
          </a:xfrm>
        </p:grpSpPr>
        <p:sp>
          <p:nvSpPr>
            <p:cNvPr id="4" name="Rectangle 1"/>
            <p:cNvSpPr/>
            <p:nvPr/>
          </p:nvSpPr>
          <p:spPr>
            <a:xfrm>
              <a:off x="2116700" y="2562308"/>
              <a:ext cx="6455927" cy="1005409"/>
            </a:xfrm>
            <a:prstGeom prst="rect">
              <a:avLst/>
            </a:prstGeom>
            <a:gradFill flip="none" rotWithShape="1">
              <a:gsLst>
                <a:gs pos="0">
                  <a:srgbClr val="7B5A85"/>
                </a:gs>
                <a:gs pos="100000">
                  <a:srgbClr val="C35954"/>
                </a:gs>
              </a:gsLst>
              <a:lin ang="0" scaled="1"/>
              <a:tileRect/>
            </a:gradFill>
            <a:ln>
              <a:noFill/>
            </a:ln>
            <a:effectLst>
              <a:outerShdw blurRad="88900" dist="88900" dir="5400000" sx="99000" sy="99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5" name="矩形 4"/>
            <p:cNvSpPr/>
            <p:nvPr/>
          </p:nvSpPr>
          <p:spPr>
            <a:xfrm>
              <a:off x="4609135" y="2718614"/>
              <a:ext cx="3578774" cy="707886"/>
            </a:xfrm>
            <a:prstGeom prst="rect">
              <a:avLst/>
            </a:prstGeom>
          </p:spPr>
          <p:txBody>
            <a:bodyPr wrap="none">
              <a:spAutoFit/>
            </a:bodyPr>
            <a:lstStyle/>
            <a:p>
              <a:r>
                <a:rPr kumimoji="1" lang="zh-CN" altLang="en-US" sz="4000" b="1" dirty="0">
                  <a:ln w="18415" cmpd="sng">
                    <a:solidFill>
                      <a:srgbClr val="FFFFFF"/>
                    </a:solidFill>
                    <a:prstDash val="solid"/>
                  </a:ln>
                  <a:solidFill>
                    <a:schemeClr val="bg1"/>
                  </a:solidFill>
                  <a:latin typeface="微软雅黑"/>
                  <a:ea typeface="微软雅黑"/>
                  <a:cs typeface="微软雅黑"/>
                </a:rPr>
                <a:t>（</a:t>
              </a:r>
              <a:r>
                <a:rPr kumimoji="1" lang="en-US" altLang="zh-CN" sz="4000" b="1" dirty="0">
                  <a:ln w="18415" cmpd="sng">
                    <a:solidFill>
                      <a:srgbClr val="FFFFFF"/>
                    </a:solidFill>
                    <a:prstDash val="solid"/>
                  </a:ln>
                  <a:solidFill>
                    <a:schemeClr val="bg1"/>
                  </a:solidFill>
                  <a:latin typeface="微软雅黑"/>
                  <a:ea typeface="微软雅黑"/>
                  <a:cs typeface="微软雅黑"/>
                </a:rPr>
                <a:t>1</a:t>
              </a:r>
              <a:r>
                <a:rPr kumimoji="1" lang="zh-CN" altLang="en-US" sz="4000" b="1" dirty="0">
                  <a:ln w="18415" cmpd="sng">
                    <a:solidFill>
                      <a:srgbClr val="FFFFFF"/>
                    </a:solidFill>
                    <a:prstDash val="solid"/>
                  </a:ln>
                  <a:solidFill>
                    <a:schemeClr val="bg1"/>
                  </a:solidFill>
                  <a:latin typeface="微软雅黑"/>
                  <a:ea typeface="微软雅黑"/>
                  <a:cs typeface="微软雅黑"/>
                </a:rPr>
                <a:t>）年龄结构</a:t>
              </a:r>
            </a:p>
          </p:txBody>
        </p:sp>
      </p:grpSp>
      <p:sp>
        <p:nvSpPr>
          <p:cNvPr id="7" name="文本框 6"/>
          <p:cNvSpPr txBox="1"/>
          <p:nvPr/>
        </p:nvSpPr>
        <p:spPr>
          <a:xfrm>
            <a:off x="4510539" y="4178300"/>
            <a:ext cx="4062088" cy="2554546"/>
          </a:xfrm>
          <a:prstGeom prst="rect">
            <a:avLst/>
          </a:prstGeom>
          <a:noFill/>
        </p:spPr>
        <p:txBody>
          <a:bodyPr wrap="square" rtlCol="0">
            <a:spAutoFit/>
          </a:bodyPr>
          <a:lstStyle/>
          <a:p>
            <a:pPr algn="just">
              <a:lnSpc>
                <a:spcPct val="130000"/>
              </a:lnSpc>
            </a:pPr>
            <a:r>
              <a:rPr kumimoji="1" lang="zh-CN" altLang="en-US" sz="2400" dirty="0" smtClean="0">
                <a:solidFill>
                  <a:schemeClr val="bg1">
                    <a:lumMod val="85000"/>
                  </a:schemeClr>
                </a:solidFill>
                <a:latin typeface="微软雅黑"/>
                <a:ea typeface="微软雅黑"/>
                <a:cs typeface="微软雅黑"/>
              </a:rPr>
              <a:t>抽取的</a:t>
            </a:r>
            <a:r>
              <a:rPr kumimoji="1" lang="en-US" altLang="zh-CN" sz="2400" dirty="0" smtClean="0">
                <a:solidFill>
                  <a:schemeClr val="bg1">
                    <a:lumMod val="85000"/>
                  </a:schemeClr>
                </a:solidFill>
                <a:latin typeface="微软雅黑"/>
                <a:ea typeface="微软雅黑"/>
                <a:cs typeface="微软雅黑"/>
              </a:rPr>
              <a:t>644</a:t>
            </a:r>
            <a:r>
              <a:rPr kumimoji="1" lang="zh-CN" altLang="en-US" sz="2400" dirty="0" smtClean="0">
                <a:solidFill>
                  <a:schemeClr val="bg1">
                    <a:lumMod val="85000"/>
                  </a:schemeClr>
                </a:solidFill>
                <a:latin typeface="微软雅黑"/>
                <a:ea typeface="微软雅黑"/>
                <a:cs typeface="微软雅黑"/>
              </a:rPr>
              <a:t>名</a:t>
            </a:r>
            <a:r>
              <a:rPr kumimoji="1" lang="en-US" altLang="zh-CN" sz="2400" dirty="0" smtClean="0">
                <a:solidFill>
                  <a:schemeClr val="bg1">
                    <a:lumMod val="85000"/>
                  </a:schemeClr>
                </a:solidFill>
                <a:latin typeface="微软雅黑"/>
                <a:ea typeface="微软雅黑"/>
                <a:cs typeface="微软雅黑"/>
              </a:rPr>
              <a:t>2016</a:t>
            </a:r>
            <a:r>
              <a:rPr kumimoji="1" lang="zh-CN" altLang="en-US" sz="2400" dirty="0" smtClean="0">
                <a:solidFill>
                  <a:schemeClr val="bg1">
                    <a:lumMod val="85000"/>
                  </a:schemeClr>
                </a:solidFill>
                <a:latin typeface="微软雅黑"/>
                <a:ea typeface="微软雅黑"/>
                <a:cs typeface="微软雅黑"/>
              </a:rPr>
              <a:t>年隐性涉毒人员样本中，年龄集中在</a:t>
            </a:r>
            <a:r>
              <a:rPr kumimoji="1" lang="en-US" altLang="zh-CN" sz="2400" dirty="0" smtClean="0">
                <a:solidFill>
                  <a:schemeClr val="bg1">
                    <a:lumMod val="85000"/>
                  </a:schemeClr>
                </a:solidFill>
                <a:latin typeface="微软雅黑"/>
                <a:ea typeface="微软雅黑"/>
                <a:cs typeface="微软雅黑"/>
              </a:rPr>
              <a:t>18-47</a:t>
            </a:r>
            <a:r>
              <a:rPr kumimoji="1" lang="zh-CN" altLang="en-US" sz="2400" dirty="0" smtClean="0">
                <a:solidFill>
                  <a:schemeClr val="bg1">
                    <a:lumMod val="85000"/>
                  </a:schemeClr>
                </a:solidFill>
                <a:latin typeface="微软雅黑"/>
                <a:ea typeface="微软雅黑"/>
                <a:cs typeface="微软雅黑"/>
              </a:rPr>
              <a:t>周岁之间的共计</a:t>
            </a:r>
            <a:r>
              <a:rPr kumimoji="1" lang="en-US" altLang="zh-CN" sz="2400" dirty="0" smtClean="0">
                <a:solidFill>
                  <a:schemeClr val="bg1">
                    <a:lumMod val="85000"/>
                  </a:schemeClr>
                </a:solidFill>
                <a:latin typeface="微软雅黑"/>
                <a:ea typeface="微软雅黑"/>
                <a:cs typeface="微软雅黑"/>
              </a:rPr>
              <a:t>592</a:t>
            </a:r>
            <a:r>
              <a:rPr kumimoji="1" lang="zh-CN" altLang="en-US" sz="2400" dirty="0" smtClean="0">
                <a:solidFill>
                  <a:schemeClr val="bg1">
                    <a:lumMod val="85000"/>
                  </a:schemeClr>
                </a:solidFill>
                <a:latin typeface="微软雅黑"/>
                <a:ea typeface="微软雅黑"/>
                <a:cs typeface="微软雅黑"/>
              </a:rPr>
              <a:t>人，占比</a:t>
            </a:r>
            <a:r>
              <a:rPr kumimoji="1" lang="en-US" altLang="zh-CN" sz="2400" dirty="0" smtClean="0">
                <a:solidFill>
                  <a:schemeClr val="bg1">
                    <a:lumMod val="85000"/>
                  </a:schemeClr>
                </a:solidFill>
                <a:latin typeface="微软雅黑"/>
                <a:ea typeface="微软雅黑"/>
                <a:cs typeface="微软雅黑"/>
              </a:rPr>
              <a:t>92%</a:t>
            </a:r>
            <a:r>
              <a:rPr kumimoji="1" lang="zh-CN" altLang="en-US" sz="2800" dirty="0" smtClean="0">
                <a:solidFill>
                  <a:schemeClr val="bg1">
                    <a:lumMod val="85000"/>
                  </a:schemeClr>
                </a:solidFill>
                <a:latin typeface="微软雅黑"/>
                <a:ea typeface="微软雅黑"/>
                <a:cs typeface="微软雅黑"/>
              </a:rPr>
              <a:t>。</a:t>
            </a:r>
          </a:p>
          <a:p>
            <a:pPr algn="just">
              <a:lnSpc>
                <a:spcPct val="130000"/>
              </a:lnSpc>
            </a:pPr>
            <a:endParaRPr kumimoji="1" lang="zh-CN" altLang="en-US" sz="2400" dirty="0"/>
          </a:p>
        </p:txBody>
      </p:sp>
      <p:pic>
        <p:nvPicPr>
          <p:cNvPr id="9" name="图片 8" descr="ppt-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4594" y="2562308"/>
            <a:ext cx="6052694" cy="4410603"/>
          </a:xfrm>
          <a:prstGeom prst="rect">
            <a:avLst/>
          </a:prstGeom>
        </p:spPr>
      </p:pic>
    </p:spTree>
    <p:extLst>
      <p:ext uri="{BB962C8B-B14F-4D97-AF65-F5344CB8AC3E}">
        <p14:creationId xmlns:p14="http://schemas.microsoft.com/office/powerpoint/2010/main" val="20317163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800"/>
                                        <p:tgtEl>
                                          <p:spTgt spid="6"/>
                                        </p:tgtEl>
                                      </p:cBhvr>
                                    </p:animEffect>
                                  </p:childTnLst>
                                </p:cTn>
                              </p:par>
                            </p:childTnLst>
                          </p:cTn>
                        </p:par>
                        <p:par>
                          <p:cTn id="8" fill="hold">
                            <p:stCondLst>
                              <p:cond delay="8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800"/>
                                        <p:tgtEl>
                                          <p:spTgt spid="7"/>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1431</TotalTime>
  <Words>6782</Words>
  <Application>Microsoft Office PowerPoint</Application>
  <PresentationFormat>自定义</PresentationFormat>
  <Paragraphs>203</Paragraphs>
  <Slides>34</Slides>
  <Notes>34</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dc:creator>
  <cp:lastModifiedBy>dreamsummit</cp:lastModifiedBy>
  <cp:revision>140</cp:revision>
  <dcterms:created xsi:type="dcterms:W3CDTF">2017-12-11T02:15:34Z</dcterms:created>
  <dcterms:modified xsi:type="dcterms:W3CDTF">2017-12-13T15:21:10Z</dcterms:modified>
</cp:coreProperties>
</file>